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7" r:id="rId2"/>
    <p:sldId id="258" r:id="rId3"/>
    <p:sldId id="259" r:id="rId4"/>
    <p:sldId id="260" r:id="rId5"/>
    <p:sldId id="343"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44" r:id="rId35"/>
    <p:sldId id="345" r:id="rId36"/>
    <p:sldId id="289" r:id="rId37"/>
    <p:sldId id="297" r:id="rId38"/>
    <p:sldId id="341" r:id="rId39"/>
    <p:sldId id="34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varScale="1">
        <p:scale>
          <a:sx n="85" d="100"/>
          <a:sy n="85" d="100"/>
        </p:scale>
        <p:origin x="192"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 Id="rId2"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wmf"/><Relationship Id="rId1" Type="http://schemas.openxmlformats.org/officeDocument/2006/relationships/image" Target="../media/image40.wmf"/><Relationship Id="rId2"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4" Type="http://schemas.openxmlformats.org/officeDocument/2006/relationships/image" Target="../media/image26.wmf"/><Relationship Id="rId1" Type="http://schemas.openxmlformats.org/officeDocument/2006/relationships/image" Target="../media/image23.wmf"/><Relationship Id="rId2"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 Id="rId2"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 Id="rId2"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 Id="rId2"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 Id="rId2"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wmf"/><Relationship Id="rId2" Type="http://schemas.openxmlformats.org/officeDocument/2006/relationships/image" Target="../media/image37.wmf"/><Relationship Id="rId3"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6872E1-DA5E-D54C-A6FB-471E121D8CF0}" type="datetimeFigureOut">
              <a:rPr lang="en-US" smtClean="0"/>
              <a:t>3/2/17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F6874-3616-EC4B-8F18-91D5BBC14C76}" type="slidenum">
              <a:rPr lang="en-US" smtClean="0"/>
              <a:t>‹#›</a:t>
            </a:fld>
            <a:endParaRPr lang="en-US"/>
          </a:p>
        </p:txBody>
      </p:sp>
    </p:spTree>
    <p:extLst>
      <p:ext uri="{BB962C8B-B14F-4D97-AF65-F5344CB8AC3E}">
        <p14:creationId xmlns:p14="http://schemas.microsoft.com/office/powerpoint/2010/main" val="1032229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pPr/>
              <a:t>1</a:t>
            </a:fld>
            <a:endParaRPr lang="zh-CN" altLang="en-US"/>
          </a:p>
        </p:txBody>
      </p:sp>
    </p:spTree>
    <p:extLst>
      <p:ext uri="{BB962C8B-B14F-4D97-AF65-F5344CB8AC3E}">
        <p14:creationId xmlns:p14="http://schemas.microsoft.com/office/powerpoint/2010/main" val="1309751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A03F10D9-8041-4B61-8BFB-232147B9F140}" type="slidenum">
              <a:rPr lang="he-IL" altLang="zh-CN" sz="1100" b="0">
                <a:latin typeface="Times New Roman" panose="02020603050405020304" pitchFamily="18" charset="0"/>
              </a:rPr>
              <a:pPr/>
              <a:t>13</a:t>
            </a:fld>
            <a:endParaRPr lang="en-US" altLang="zh-CN" sz="1100" b="0">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123563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571E6EC4-B8D9-4B77-8F71-E19F860FEC6F}" type="slidenum">
              <a:rPr lang="he-IL" altLang="zh-CN" sz="1100" b="0">
                <a:latin typeface="Times New Roman" panose="02020603050405020304" pitchFamily="18" charset="0"/>
              </a:rPr>
              <a:pPr/>
              <a:t>14</a:t>
            </a:fld>
            <a:endParaRPr lang="en-US" altLang="zh-CN" sz="1100" b="0">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471962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2A7D3C5-B702-4142-AE99-BF20E64EE4E9}" type="slidenum">
              <a:rPr lang="he-IL" altLang="zh-CN" sz="1100" b="0">
                <a:latin typeface="Times New Roman" panose="02020603050405020304" pitchFamily="18" charset="0"/>
              </a:rPr>
              <a:pPr/>
              <a:t>15</a:t>
            </a:fld>
            <a:endParaRPr lang="en-US" altLang="zh-CN" sz="1100" b="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164436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CC881D0-60DA-47C6-8C33-861A6C585AAA}" type="slidenum">
              <a:rPr lang="he-IL" altLang="zh-CN" sz="1100" b="0">
                <a:latin typeface="Times New Roman" panose="02020603050405020304" pitchFamily="18" charset="0"/>
              </a:rPr>
              <a:pPr/>
              <a:t>16</a:t>
            </a:fld>
            <a:endParaRPr lang="en-US" altLang="zh-CN" sz="1100" b="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243118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B3D227A4-E017-4826-B196-73ADC965C69E}" type="slidenum">
              <a:rPr lang="he-IL" altLang="zh-CN" sz="1100" b="0">
                <a:latin typeface="Times New Roman" panose="02020603050405020304" pitchFamily="18" charset="0"/>
              </a:rPr>
              <a:pPr/>
              <a:t>17</a:t>
            </a:fld>
            <a:endParaRPr lang="en-US" altLang="zh-CN" sz="1100" b="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1929631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CC93AFE-EBEC-4CA3-89C1-38F12E0DE346}" type="slidenum">
              <a:rPr lang="he-IL" altLang="zh-CN" sz="1100" b="0">
                <a:latin typeface="Times New Roman" panose="02020603050405020304" pitchFamily="18" charset="0"/>
              </a:rPr>
              <a:pPr/>
              <a:t>18</a:t>
            </a:fld>
            <a:endParaRPr lang="en-US" altLang="zh-CN" sz="1100" b="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2112084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19</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2135515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F765FCF9-44EA-954A-94AA-37617335005D}" type="slidenum">
              <a:rPr lang="he-IL" altLang="x-none" sz="1100">
                <a:solidFill>
                  <a:srgbClr val="000000"/>
                </a:solidFill>
                <a:latin typeface="Times New Roman" charset="0"/>
              </a:rPr>
              <a:pPr/>
              <a:t>20</a:t>
            </a:fld>
            <a:endParaRPr lang="en-US" altLang="x-none" sz="1100">
              <a:solidFill>
                <a:srgbClr val="000000"/>
              </a:solidFill>
              <a:latin typeface="Times New Roman"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2120951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33C4E3F-A98B-FB40-BD19-10739D149015}" type="slidenum">
              <a:rPr lang="he-IL" altLang="x-none" sz="1100">
                <a:latin typeface="Times New Roman" charset="0"/>
              </a:rPr>
              <a:pPr/>
              <a:t>21</a:t>
            </a:fld>
            <a:endParaRPr lang="en-US" altLang="x-none" sz="1100">
              <a:latin typeface="Times New Roman"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9067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0CFAA9CC-E389-974D-A7C1-84FE2FBA0860}" type="slidenum">
              <a:rPr lang="he-IL" altLang="x-none" sz="1100">
                <a:latin typeface="Times New Roman" charset="0"/>
              </a:rPr>
              <a:pPr/>
              <a:t>22</a:t>
            </a:fld>
            <a:endParaRPr lang="en-US" altLang="x-none" sz="1100">
              <a:latin typeface="Times New Roman"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8725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1705504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10526C5-B9D9-0242-9F7F-AB70F7A1C6B6}" type="slidenum">
              <a:rPr lang="he-IL" altLang="x-none" sz="1100">
                <a:latin typeface="Times New Roman" charset="0"/>
              </a:rPr>
              <a:pPr/>
              <a:t>23</a:t>
            </a:fld>
            <a:endParaRPr lang="en-US" altLang="x-none" sz="1100">
              <a:latin typeface="Times New Roman"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308290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EE9EBF4-94E9-1D4C-AF44-E6E2981F16C1}" type="slidenum">
              <a:rPr lang="he-IL" altLang="x-none" sz="1100">
                <a:latin typeface="Times New Roman" charset="0"/>
              </a:rPr>
              <a:pPr/>
              <a:t>24</a:t>
            </a:fld>
            <a:endParaRPr lang="en-US" altLang="x-none" sz="1100">
              <a:latin typeface="Times New Roman"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68209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3A51973-6BBC-A14B-8873-777FCA358FC2}" type="slidenum">
              <a:rPr lang="he-IL" altLang="x-none" sz="1100">
                <a:latin typeface="Times New Roman" charset="0"/>
              </a:rPr>
              <a:pPr/>
              <a:t>25</a:t>
            </a:fld>
            <a:endParaRPr lang="en-US" altLang="x-none" sz="1100">
              <a:latin typeface="Times New Roman"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479979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1049A5EC-B442-FF4E-8C19-BC5ACE031B52}" type="slidenum">
              <a:rPr lang="he-IL" altLang="x-none" sz="1100">
                <a:latin typeface="Times New Roman" charset="0"/>
              </a:rPr>
              <a:pPr/>
              <a:t>26</a:t>
            </a:fld>
            <a:endParaRPr lang="en-US" altLang="x-none" sz="1100">
              <a:latin typeface="Times New Roman"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221774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43C1A82E-AAC3-EA46-82A0-7A7F0236D55B}" type="slidenum">
              <a:rPr lang="he-IL" altLang="x-none" sz="1100">
                <a:latin typeface="Times New Roman" charset="0"/>
              </a:rPr>
              <a:pPr/>
              <a:t>27</a:t>
            </a:fld>
            <a:endParaRPr lang="en-US" altLang="x-none" sz="1100">
              <a:latin typeface="Times New Roman"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9556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BBA4C8BD-B231-3949-AD41-CDAB30D0AF78}" type="slidenum">
              <a:rPr lang="he-IL" altLang="x-none" sz="1100">
                <a:latin typeface="Times New Roman" charset="0"/>
              </a:rPr>
              <a:pPr/>
              <a:t>28</a:t>
            </a:fld>
            <a:endParaRPr lang="en-US" altLang="x-none" sz="1100">
              <a:latin typeface="Times New Roman"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511732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AE0516F3-495E-7F47-ADC4-AA6CD461EDAA}" type="slidenum">
              <a:rPr lang="he-IL" altLang="x-none" sz="1100">
                <a:latin typeface="Times New Roman" charset="0"/>
              </a:rPr>
              <a:pPr/>
              <a:t>29</a:t>
            </a:fld>
            <a:endParaRPr lang="en-US" altLang="x-none" sz="1100">
              <a:latin typeface="Times New Roman"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51044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853D024-ADFC-1145-B9ED-B1D6457918F6}" type="slidenum">
              <a:rPr lang="he-IL" altLang="x-none" sz="1100">
                <a:latin typeface="Times New Roman" charset="0"/>
              </a:rPr>
              <a:pPr/>
              <a:t>30</a:t>
            </a:fld>
            <a:endParaRPr lang="en-US" altLang="x-none" sz="1100">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833104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5514AECF-9062-F74E-9900-1642A89F97E3}" type="slidenum">
              <a:rPr lang="he-IL" altLang="x-none" sz="1100">
                <a:latin typeface="Times New Roman" charset="0"/>
              </a:rPr>
              <a:pPr/>
              <a:t>31</a:t>
            </a:fld>
            <a:endParaRPr lang="en-US" altLang="x-none" sz="1100">
              <a:latin typeface="Times New Roman"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822178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33</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209557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pPr/>
              <a:t>4</a:t>
            </a:fld>
            <a:endParaRPr lang="zh-CN" altLang="en-US"/>
          </a:p>
        </p:txBody>
      </p:sp>
    </p:spTree>
    <p:extLst>
      <p:ext uri="{BB962C8B-B14F-4D97-AF65-F5344CB8AC3E}">
        <p14:creationId xmlns:p14="http://schemas.microsoft.com/office/powerpoint/2010/main" val="546194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34</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538664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35</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242636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36</a:t>
            </a:fld>
            <a:endParaRPr lang="zh-CN" altLang="en-US"/>
          </a:p>
        </p:txBody>
      </p:sp>
    </p:spTree>
    <p:extLst>
      <p:ext uri="{BB962C8B-B14F-4D97-AF65-F5344CB8AC3E}">
        <p14:creationId xmlns:p14="http://schemas.microsoft.com/office/powerpoint/2010/main" val="1902513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pPr/>
              <a:t>38</a:t>
            </a:fld>
            <a:endParaRPr lang="zh-CN" altLang="en-US"/>
          </a:p>
        </p:txBody>
      </p:sp>
    </p:spTree>
    <p:extLst>
      <p:ext uri="{BB962C8B-B14F-4D97-AF65-F5344CB8AC3E}">
        <p14:creationId xmlns:p14="http://schemas.microsoft.com/office/powerpoint/2010/main" val="498443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pPr/>
              <a:t>39</a:t>
            </a:fld>
            <a:endParaRPr lang="zh-CN" altLang="en-US"/>
          </a:p>
        </p:txBody>
      </p:sp>
    </p:spTree>
    <p:extLst>
      <p:ext uri="{BB962C8B-B14F-4D97-AF65-F5344CB8AC3E}">
        <p14:creationId xmlns:p14="http://schemas.microsoft.com/office/powerpoint/2010/main" val="1046111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6</a:t>
            </a:fld>
            <a:endParaRPr lang="zh-CN" altLang="en-US"/>
          </a:p>
        </p:txBody>
      </p:sp>
    </p:spTree>
    <p:extLst>
      <p:ext uri="{BB962C8B-B14F-4D97-AF65-F5344CB8AC3E}">
        <p14:creationId xmlns:p14="http://schemas.microsoft.com/office/powerpoint/2010/main" val="1380814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extLst>
      <p:ext uri="{BB962C8B-B14F-4D97-AF65-F5344CB8AC3E}">
        <p14:creationId xmlns:p14="http://schemas.microsoft.com/office/powerpoint/2010/main" val="1454914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74BD284B-B014-46B8-93FA-E81AF4B04840}" type="slidenum">
              <a:rPr lang="he-IL" altLang="zh-CN" sz="1100" b="0">
                <a:latin typeface="Times New Roman" panose="02020603050405020304" pitchFamily="18" charset="0"/>
              </a:rPr>
              <a:pPr/>
              <a:t>9</a:t>
            </a:fld>
            <a:endParaRPr lang="en-US" altLang="zh-CN" sz="1100" b="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42501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631B1E87-59C4-44D7-B0EC-C209B6216060}" type="slidenum">
              <a:rPr lang="he-IL" altLang="zh-CN" sz="1100" b="0">
                <a:latin typeface="Times New Roman" panose="02020603050405020304" pitchFamily="18" charset="0"/>
              </a:rPr>
              <a:pPr/>
              <a:t>10</a:t>
            </a:fld>
            <a:endParaRPr lang="en-US" altLang="zh-CN" sz="1100" b="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878091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D94ED78-04D7-4F4D-93BE-1982796E308E}" type="slidenum">
              <a:rPr lang="he-IL" altLang="zh-CN" sz="1100" b="0">
                <a:latin typeface="Times New Roman" panose="02020603050405020304" pitchFamily="18" charset="0"/>
              </a:rPr>
              <a:pPr/>
              <a:t>11</a:t>
            </a:fld>
            <a:endParaRPr lang="en-US" altLang="zh-CN" sz="1100" b="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186875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005795A2-5070-4944-AAB2-26FD6E287683}" type="slidenum">
              <a:rPr lang="he-IL" altLang="zh-CN" sz="1100" b="0">
                <a:latin typeface="Times New Roman" panose="02020603050405020304" pitchFamily="18" charset="0"/>
              </a:rPr>
              <a:pPr/>
              <a:t>12</a:t>
            </a:fld>
            <a:endParaRPr lang="en-US" altLang="zh-CN" sz="1100" b="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954869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087CDB-41E7-824B-B595-145072E6A6D2}" type="datetimeFigureOut">
              <a:rPr lang="en-US" smtClean="0"/>
              <a:t>3/2/17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130723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087CDB-41E7-824B-B595-145072E6A6D2}" type="datetimeFigureOut">
              <a:rPr lang="en-US" smtClean="0"/>
              <a:t>3/2/17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592378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087CDB-41E7-824B-B595-145072E6A6D2}" type="datetimeFigureOut">
              <a:rPr lang="en-US" smtClean="0"/>
              <a:t>3/2/17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65446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838200"/>
            <a:ext cx="56388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46800" y="838200"/>
            <a:ext cx="5638800" cy="2705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46800" y="3695700"/>
            <a:ext cx="5638800" cy="2705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6546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087CDB-41E7-824B-B595-145072E6A6D2}" type="datetimeFigureOut">
              <a:rPr lang="en-US" smtClean="0"/>
              <a:t>3/2/17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1904817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087CDB-41E7-824B-B595-145072E6A6D2}" type="datetimeFigureOut">
              <a:rPr lang="en-US" smtClean="0"/>
              <a:t>3/2/17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173650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087CDB-41E7-824B-B595-145072E6A6D2}" type="datetimeFigureOut">
              <a:rPr lang="en-US" smtClean="0"/>
              <a:t>3/2/17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1210723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087CDB-41E7-824B-B595-145072E6A6D2}" type="datetimeFigureOut">
              <a:rPr lang="en-US" smtClean="0"/>
              <a:t>3/2/17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1215082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087CDB-41E7-824B-B595-145072E6A6D2}" type="datetimeFigureOut">
              <a:rPr lang="en-US" smtClean="0"/>
              <a:t>3/2/17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146394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87CDB-41E7-824B-B595-145072E6A6D2}" type="datetimeFigureOut">
              <a:rPr lang="en-US" smtClean="0"/>
              <a:t>3/2/17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85106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087CDB-41E7-824B-B595-145072E6A6D2}" type="datetimeFigureOut">
              <a:rPr lang="en-US" smtClean="0"/>
              <a:t>3/2/17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167130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087CDB-41E7-824B-B595-145072E6A6D2}" type="datetimeFigureOut">
              <a:rPr lang="en-US" smtClean="0"/>
              <a:t>3/2/17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5907306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87CDB-41E7-824B-B595-145072E6A6D2}" type="datetimeFigureOut">
              <a:rPr lang="en-US" smtClean="0"/>
              <a:t>3/2/17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50020C-B282-5A4E-A0F3-3434F05E6AD8}" type="slidenum">
              <a:rPr lang="en-US" smtClean="0"/>
              <a:t>‹#›</a:t>
            </a:fld>
            <a:endParaRPr lang="en-US"/>
          </a:p>
        </p:txBody>
      </p:sp>
    </p:spTree>
    <p:extLst>
      <p:ext uri="{BB962C8B-B14F-4D97-AF65-F5344CB8AC3E}">
        <p14:creationId xmlns:p14="http://schemas.microsoft.com/office/powerpoint/2010/main" val="622460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png"/><Relationship Id="rId6" Type="http://schemas.microsoft.com/office/2007/relationships/hdphoto" Target="../media/hdphoto1.wdp"/><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hyperlink" Target="toyhouse.cc" TargetMode="External"/><Relationship Id="rId10" Type="http://schemas.openxmlformats.org/officeDocument/2006/relationships/image" Target="../media/image6.png"/><Relationship Id="rId11"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bin"/><Relationship Id="rId5" Type="http://schemas.openxmlformats.org/officeDocument/2006/relationships/image" Target="../media/image18.wmf"/><Relationship Id="rId6" Type="http://schemas.openxmlformats.org/officeDocument/2006/relationships/oleObject" Target="../embeddings/oleObject2.bin"/><Relationship Id="rId7" Type="http://schemas.openxmlformats.org/officeDocument/2006/relationships/image" Target="../media/image19.wmf"/><Relationship Id="rId8" Type="http://schemas.openxmlformats.org/officeDocument/2006/relationships/image" Target="../media/image20.jpeg"/><Relationship Id="rId9" Type="http://schemas.openxmlformats.org/officeDocument/2006/relationships/image" Target="../media/image17.png"/><Relationship Id="rId10" Type="http://schemas.microsoft.com/office/2007/relationships/hdphoto" Target="../media/hdphoto2.wdp"/><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7.pn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1" Type="http://schemas.openxmlformats.org/officeDocument/2006/relationships/image" Target="../media/image26.wmf"/><Relationship Id="rId12" Type="http://schemas.openxmlformats.org/officeDocument/2006/relationships/image" Target="../media/image17.png"/><Relationship Id="rId13" Type="http://schemas.microsoft.com/office/2007/relationships/hdphoto" Target="../media/hdphoto2.wdp"/><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9.xml"/><Relationship Id="rId4" Type="http://schemas.openxmlformats.org/officeDocument/2006/relationships/oleObject" Target="../embeddings/oleObject3.bin"/><Relationship Id="rId5" Type="http://schemas.openxmlformats.org/officeDocument/2006/relationships/image" Target="../media/image23.wmf"/><Relationship Id="rId6" Type="http://schemas.openxmlformats.org/officeDocument/2006/relationships/oleObject" Target="../embeddings/oleObject4.bin"/><Relationship Id="rId7" Type="http://schemas.openxmlformats.org/officeDocument/2006/relationships/image" Target="../media/image24.wmf"/><Relationship Id="rId8" Type="http://schemas.openxmlformats.org/officeDocument/2006/relationships/oleObject" Target="../embeddings/oleObject5.bin"/><Relationship Id="rId9" Type="http://schemas.openxmlformats.org/officeDocument/2006/relationships/image" Target="../media/image25.wmf"/><Relationship Id="rId10"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7.bin"/><Relationship Id="rId5" Type="http://schemas.openxmlformats.org/officeDocument/2006/relationships/image" Target="../media/image27.wmf"/><Relationship Id="rId6" Type="http://schemas.openxmlformats.org/officeDocument/2006/relationships/image" Target="../media/image17.png"/><Relationship Id="rId7" Type="http://schemas.microsoft.com/office/2007/relationships/hdphoto" Target="../media/hdphoto2.wdp"/><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8.bin"/><Relationship Id="rId5" Type="http://schemas.openxmlformats.org/officeDocument/2006/relationships/image" Target="../media/image28.wmf"/><Relationship Id="rId6" Type="http://schemas.openxmlformats.org/officeDocument/2006/relationships/image" Target="../media/image17.png"/><Relationship Id="rId7" Type="http://schemas.microsoft.com/office/2007/relationships/hdphoto" Target="../media/hdphoto2.wdp"/><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9.bin"/><Relationship Id="rId5" Type="http://schemas.openxmlformats.org/officeDocument/2006/relationships/image" Target="../media/image29.wmf"/><Relationship Id="rId6" Type="http://schemas.openxmlformats.org/officeDocument/2006/relationships/oleObject" Target="../embeddings/oleObject10.bin"/><Relationship Id="rId7" Type="http://schemas.openxmlformats.org/officeDocument/2006/relationships/image" Target="../media/image30.wmf"/><Relationship Id="rId8" Type="http://schemas.openxmlformats.org/officeDocument/2006/relationships/image" Target="../media/image17.png"/><Relationship Id="rId9" Type="http://schemas.microsoft.com/office/2007/relationships/hdphoto" Target="../media/hdphoto2.wdp"/><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1.bin"/><Relationship Id="rId5" Type="http://schemas.openxmlformats.org/officeDocument/2006/relationships/image" Target="../media/image31.wmf"/><Relationship Id="rId6" Type="http://schemas.openxmlformats.org/officeDocument/2006/relationships/image" Target="../media/image32.png"/><Relationship Id="rId7" Type="http://schemas.openxmlformats.org/officeDocument/2006/relationships/oleObject" Target="../embeddings/oleObject12.bin"/><Relationship Id="rId8" Type="http://schemas.openxmlformats.org/officeDocument/2006/relationships/image" Target="../media/image30.wmf"/><Relationship Id="rId9" Type="http://schemas.openxmlformats.org/officeDocument/2006/relationships/image" Target="../media/image17.png"/><Relationship Id="rId10" Type="http://schemas.microsoft.com/office/2007/relationships/hdphoto" Target="../media/hdphoto2.wdp"/><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13.bin"/><Relationship Id="rId5" Type="http://schemas.openxmlformats.org/officeDocument/2006/relationships/image" Target="../media/image33.wmf"/><Relationship Id="rId6" Type="http://schemas.openxmlformats.org/officeDocument/2006/relationships/oleObject" Target="../embeddings/oleObject14.bin"/><Relationship Id="rId7" Type="http://schemas.openxmlformats.org/officeDocument/2006/relationships/image" Target="../media/image30.wmf"/><Relationship Id="rId8" Type="http://schemas.openxmlformats.org/officeDocument/2006/relationships/image" Target="../media/image32.png"/><Relationship Id="rId9" Type="http://schemas.openxmlformats.org/officeDocument/2006/relationships/image" Target="../media/image17.png"/><Relationship Id="rId10" Type="http://schemas.microsoft.com/office/2007/relationships/hdphoto" Target="../media/hdphoto2.wdp"/><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5.bin"/><Relationship Id="rId5" Type="http://schemas.openxmlformats.org/officeDocument/2006/relationships/image" Target="../media/image34.wmf"/><Relationship Id="rId6" Type="http://schemas.openxmlformats.org/officeDocument/2006/relationships/oleObject" Target="../embeddings/oleObject16.bin"/><Relationship Id="rId7" Type="http://schemas.openxmlformats.org/officeDocument/2006/relationships/image" Target="../media/image30.wmf"/><Relationship Id="rId8" Type="http://schemas.openxmlformats.org/officeDocument/2006/relationships/image" Target="../media/image32.png"/><Relationship Id="rId9" Type="http://schemas.openxmlformats.org/officeDocument/2006/relationships/image" Target="../media/image17.png"/><Relationship Id="rId10" Type="http://schemas.microsoft.com/office/2007/relationships/hdphoto" Target="../media/hdphoto2.wdp"/><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7.png"/><Relationship Id="rId5"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7.bin"/><Relationship Id="rId5" Type="http://schemas.openxmlformats.org/officeDocument/2006/relationships/image" Target="../media/image36.wmf"/><Relationship Id="rId6" Type="http://schemas.openxmlformats.org/officeDocument/2006/relationships/oleObject" Target="../embeddings/oleObject18.bin"/><Relationship Id="rId7" Type="http://schemas.openxmlformats.org/officeDocument/2006/relationships/image" Target="../media/image37.wmf"/><Relationship Id="rId8" Type="http://schemas.openxmlformats.org/officeDocument/2006/relationships/oleObject" Target="../embeddings/oleObject19.bin"/><Relationship Id="rId9" Type="http://schemas.openxmlformats.org/officeDocument/2006/relationships/image" Target="../media/image38.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20.bin"/><Relationship Id="rId5" Type="http://schemas.openxmlformats.org/officeDocument/2006/relationships/image" Target="../media/image39.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21.bin"/><Relationship Id="rId5" Type="http://schemas.openxmlformats.org/officeDocument/2006/relationships/image" Target="../media/image40.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22.bin"/><Relationship Id="rId5" Type="http://schemas.openxmlformats.org/officeDocument/2006/relationships/image" Target="../media/image41.w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23.bin"/><Relationship Id="rId5" Type="http://schemas.openxmlformats.org/officeDocument/2006/relationships/image" Target="../media/image39.w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24.bin"/><Relationship Id="rId5" Type="http://schemas.openxmlformats.org/officeDocument/2006/relationships/image" Target="../media/image40.wmf"/><Relationship Id="rId6" Type="http://schemas.openxmlformats.org/officeDocument/2006/relationships/oleObject" Target="../embeddings/oleObject25.bin"/><Relationship Id="rId7" Type="http://schemas.openxmlformats.org/officeDocument/2006/relationships/image" Target="../media/image41.wmf"/><Relationship Id="rId8" Type="http://schemas.openxmlformats.org/officeDocument/2006/relationships/oleObject" Target="../embeddings/oleObject26.bin"/><Relationship Id="rId9" Type="http://schemas.openxmlformats.org/officeDocument/2006/relationships/image" Target="../media/image42.emf"/><Relationship Id="rId10" Type="http://schemas.openxmlformats.org/officeDocument/2006/relationships/oleObject" Target="../embeddings/oleObject27.bin"/><Relationship Id="rId11" Type="http://schemas.openxmlformats.org/officeDocument/2006/relationships/image" Target="../media/image43.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1.tiff"/></Relationships>
</file>

<file path=ppt/slides/_rels/slide35.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3.tiff"/><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5" Type="http://schemas.openxmlformats.org/officeDocument/2006/relationships/hyperlink" Target="mailto:sunvianet@foxmail.com" TargetMode="External"/><Relationship Id="rId6" Type="http://schemas.openxmlformats.org/officeDocument/2006/relationships/hyperlink" Target="mailto:benkoo@mail.tsinghua.edu.cn" TargetMode="External"/><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2700000">
            <a:off x="7580890" y="755411"/>
            <a:ext cx="3177271" cy="3177271"/>
          </a:xfrm>
          <a:prstGeom prst="rect">
            <a:avLst/>
          </a:prstGeom>
          <a:blipFill dpi="0" rotWithShape="0">
            <a:blip r:embed="rId3" cstate="print">
              <a:grayscl/>
              <a:extLst>
                <a:ext uri="{28A0092B-C50C-407E-A947-70E740481C1C}">
                  <a14:useLocalDpi xmlns:a14="http://schemas.microsoft.com/office/drawing/2010/main"/>
                </a:ext>
              </a:extLst>
            </a:blip>
            <a:srcRect/>
            <a:stretch>
              <a:fillRect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任意多边形 23"/>
          <p:cNvSpPr/>
          <p:nvPr/>
        </p:nvSpPr>
        <p:spPr>
          <a:xfrm rot="2700000">
            <a:off x="9532754" y="-663991"/>
            <a:ext cx="3177271" cy="2104393"/>
          </a:xfrm>
          <a:custGeom>
            <a:avLst/>
            <a:gdLst>
              <a:gd name="connsiteX0" fmla="*/ 1 w 3177271"/>
              <a:gd name="connsiteY0" fmla="*/ 2050510 h 2104393"/>
              <a:gd name="connsiteX1" fmla="*/ 2050512 w 3177271"/>
              <a:gd name="connsiteY1" fmla="*/ 0 h 2104393"/>
              <a:gd name="connsiteX2" fmla="*/ 3177271 w 3177271"/>
              <a:gd name="connsiteY2" fmla="*/ 1126759 h 2104393"/>
              <a:gd name="connsiteX3" fmla="*/ 3177271 w 3177271"/>
              <a:gd name="connsiteY3" fmla="*/ 2104393 h 2104393"/>
              <a:gd name="connsiteX4" fmla="*/ 0 w 3177271"/>
              <a:gd name="connsiteY4" fmla="*/ 2104393 h 2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2104393">
                <a:moveTo>
                  <a:pt x="1" y="2050510"/>
                </a:moveTo>
                <a:lnTo>
                  <a:pt x="2050512" y="0"/>
                </a:lnTo>
                <a:lnTo>
                  <a:pt x="3177271" y="1126759"/>
                </a:lnTo>
                <a:lnTo>
                  <a:pt x="3177271" y="2104393"/>
                </a:lnTo>
                <a:lnTo>
                  <a:pt x="0" y="2104393"/>
                </a:lnTo>
                <a:close/>
              </a:path>
            </a:pathLst>
          </a:custGeom>
          <a:blipFill dpi="0" rotWithShape="0">
            <a:blip r:embed="rId4" cstate="print">
              <a:grayscl/>
              <a:extLst>
                <a:ext uri="{28A0092B-C50C-407E-A947-70E740481C1C}">
                  <a14:useLocalDpi xmlns:a14="http://schemas.microsoft.com/office/drawing/2010/main"/>
                </a:ext>
              </a:extLst>
            </a:blip>
            <a:srcRect/>
            <a:stretch>
              <a:fillRect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任意多边形 35"/>
          <p:cNvSpPr/>
          <p:nvPr/>
        </p:nvSpPr>
        <p:spPr>
          <a:xfrm rot="2700000">
            <a:off x="5245728" y="-1604723"/>
            <a:ext cx="3177271" cy="3177271"/>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24"/>
          <p:cNvSpPr/>
          <p:nvPr/>
        </p:nvSpPr>
        <p:spPr>
          <a:xfrm rot="2700000">
            <a:off x="11783801" y="1930927"/>
            <a:ext cx="816398" cy="816398"/>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任意多边形 50"/>
          <p:cNvSpPr/>
          <p:nvPr/>
        </p:nvSpPr>
        <p:spPr>
          <a:xfrm rot="2700000">
            <a:off x="-436148" y="6200721"/>
            <a:ext cx="1716663" cy="414787"/>
          </a:xfrm>
          <a:custGeom>
            <a:avLst/>
            <a:gdLst>
              <a:gd name="connsiteX0" fmla="*/ 0 w 1716663"/>
              <a:gd name="connsiteY0" fmla="*/ 0 h 414787"/>
              <a:gd name="connsiteX1" fmla="*/ 1716663 w 1716663"/>
              <a:gd name="connsiteY1" fmla="*/ 0 h 414787"/>
              <a:gd name="connsiteX2" fmla="*/ 1301876 w 1716663"/>
              <a:gd name="connsiteY2" fmla="*/ 414787 h 414787"/>
              <a:gd name="connsiteX3" fmla="*/ 414787 w 1716663"/>
              <a:gd name="connsiteY3" fmla="*/ 414787 h 414787"/>
            </a:gdLst>
            <a:ahLst/>
            <a:cxnLst>
              <a:cxn ang="0">
                <a:pos x="connsiteX0" y="connsiteY0"/>
              </a:cxn>
              <a:cxn ang="0">
                <a:pos x="connsiteX1" y="connsiteY1"/>
              </a:cxn>
              <a:cxn ang="0">
                <a:pos x="connsiteX2" y="connsiteY2"/>
              </a:cxn>
              <a:cxn ang="0">
                <a:pos x="connsiteX3" y="connsiteY3"/>
              </a:cxn>
            </a:cxnLst>
            <a:rect l="l" t="t" r="r" b="b"/>
            <a:pathLst>
              <a:path w="1716663" h="414787">
                <a:moveTo>
                  <a:pt x="0" y="0"/>
                </a:moveTo>
                <a:lnTo>
                  <a:pt x="1716663" y="0"/>
                </a:lnTo>
                <a:lnTo>
                  <a:pt x="1301876" y="414787"/>
                </a:lnTo>
                <a:lnTo>
                  <a:pt x="414787" y="414787"/>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任意多边形 48"/>
          <p:cNvSpPr/>
          <p:nvPr/>
        </p:nvSpPr>
        <p:spPr>
          <a:xfrm rot="2700000">
            <a:off x="-337104" y="6508630"/>
            <a:ext cx="925070" cy="462535"/>
          </a:xfrm>
          <a:custGeom>
            <a:avLst/>
            <a:gdLst>
              <a:gd name="connsiteX0" fmla="*/ 0 w 925070"/>
              <a:gd name="connsiteY0" fmla="*/ 0 h 462535"/>
              <a:gd name="connsiteX1" fmla="*/ 925070 w 925070"/>
              <a:gd name="connsiteY1" fmla="*/ 0 h 462535"/>
              <a:gd name="connsiteX2" fmla="*/ 462535 w 925070"/>
              <a:gd name="connsiteY2" fmla="*/ 462535 h 462535"/>
            </a:gdLst>
            <a:ahLst/>
            <a:cxnLst>
              <a:cxn ang="0">
                <a:pos x="connsiteX0" y="connsiteY0"/>
              </a:cxn>
              <a:cxn ang="0">
                <a:pos x="connsiteX1" y="connsiteY1"/>
              </a:cxn>
              <a:cxn ang="0">
                <a:pos x="connsiteX2" y="connsiteY2"/>
              </a:cxn>
            </a:cxnLst>
            <a:rect l="l" t="t" r="r" b="b"/>
            <a:pathLst>
              <a:path w="925070" h="462535">
                <a:moveTo>
                  <a:pt x="0" y="0"/>
                </a:moveTo>
                <a:lnTo>
                  <a:pt x="925070" y="0"/>
                </a:lnTo>
                <a:lnTo>
                  <a:pt x="462535" y="462535"/>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6" name="直接连接符 25"/>
          <p:cNvCxnSpPr/>
          <p:nvPr/>
        </p:nvCxnSpPr>
        <p:spPr>
          <a:xfrm>
            <a:off x="5574890" y="1386348"/>
            <a:ext cx="1259473" cy="1259473"/>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635502" y="2282916"/>
            <a:ext cx="1259473" cy="1259473"/>
          </a:xfrm>
          <a:prstGeom prst="line">
            <a:avLst/>
          </a:prstGeom>
          <a:ln>
            <a:solidFill>
              <a:srgbClr val="F6BB00"/>
            </a:solidFill>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rot="2700000">
            <a:off x="11958528" y="6511803"/>
            <a:ext cx="307527" cy="532977"/>
          </a:xfrm>
          <a:custGeom>
            <a:avLst/>
            <a:gdLst>
              <a:gd name="connsiteX0" fmla="*/ 0 w 307527"/>
              <a:gd name="connsiteY0" fmla="*/ 0 h 532977"/>
              <a:gd name="connsiteX1" fmla="*/ 307527 w 307527"/>
              <a:gd name="connsiteY1" fmla="*/ 307527 h 532977"/>
              <a:gd name="connsiteX2" fmla="*/ 82077 w 307527"/>
              <a:gd name="connsiteY2" fmla="*/ 532977 h 532977"/>
              <a:gd name="connsiteX3" fmla="*/ 0 w 307527"/>
              <a:gd name="connsiteY3" fmla="*/ 532977 h 532977"/>
            </a:gdLst>
            <a:ahLst/>
            <a:cxnLst>
              <a:cxn ang="0">
                <a:pos x="connsiteX0" y="connsiteY0"/>
              </a:cxn>
              <a:cxn ang="0">
                <a:pos x="connsiteX1" y="connsiteY1"/>
              </a:cxn>
              <a:cxn ang="0">
                <a:pos x="connsiteX2" y="connsiteY2"/>
              </a:cxn>
              <a:cxn ang="0">
                <a:pos x="connsiteX3" y="connsiteY3"/>
              </a:cxn>
            </a:cxnLst>
            <a:rect l="l" t="t" r="r" b="b"/>
            <a:pathLst>
              <a:path w="307527" h="532977">
                <a:moveTo>
                  <a:pt x="0" y="0"/>
                </a:moveTo>
                <a:lnTo>
                  <a:pt x="307527" y="307527"/>
                </a:lnTo>
                <a:lnTo>
                  <a:pt x="82077" y="532977"/>
                </a:lnTo>
                <a:lnTo>
                  <a:pt x="0" y="532977"/>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9" name="直接连接符 28"/>
          <p:cNvCxnSpPr/>
          <p:nvPr/>
        </p:nvCxnSpPr>
        <p:spPr>
          <a:xfrm>
            <a:off x="8490519" y="4133042"/>
            <a:ext cx="3014169" cy="295998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9" name="灯片编号占位符 8"/>
          <p:cNvSpPr>
            <a:spLocks noGrp="1"/>
          </p:cNvSpPr>
          <p:nvPr>
            <p:ph type="sldNum" sz="quarter" idx="12"/>
          </p:nvPr>
        </p:nvSpPr>
        <p:spPr/>
        <p:txBody>
          <a:bodyPr/>
          <a:lstStyle/>
          <a:p>
            <a:fld id="{34F1E86F-CBF7-4DF7-824A-AB405C555AAE}" type="slidenum">
              <a:rPr lang="zh-CN" altLang="en-US" smtClean="0"/>
              <a:pPr/>
              <a:t>1</a:t>
            </a:fld>
            <a:endParaRPr lang="zh-CN" altLang="en-US" dirty="0"/>
          </a:p>
        </p:txBody>
      </p:sp>
      <p:pic>
        <p:nvPicPr>
          <p:cNvPr id="4" name="图片 3"/>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20916" t="673" r="21813" b="1107"/>
          <a:stretch/>
        </p:blipFill>
        <p:spPr>
          <a:xfrm>
            <a:off x="6904504" y="131000"/>
            <a:ext cx="4507714" cy="4460790"/>
          </a:xfrm>
          <a:prstGeom prst="diamond">
            <a:avLst/>
          </a:prstGeom>
        </p:spPr>
      </p:pic>
      <p:pic>
        <p:nvPicPr>
          <p:cNvPr id="31" name="图片 30"/>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290320" y="2437501"/>
            <a:ext cx="2908170" cy="4480948"/>
          </a:xfrm>
          <a:prstGeom prst="rect">
            <a:avLst/>
          </a:prstGeom>
        </p:spPr>
      </p:pic>
      <p:pic>
        <p:nvPicPr>
          <p:cNvPr id="12" name="图片 11"/>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237475" y="-2260717"/>
            <a:ext cx="2944015" cy="4548010"/>
          </a:xfrm>
          <a:prstGeom prst="rect">
            <a:avLst/>
          </a:prstGeom>
        </p:spPr>
      </p:pic>
      <p:sp>
        <p:nvSpPr>
          <p:cNvPr id="21" name="文本框 20"/>
          <p:cNvSpPr txBox="1"/>
          <p:nvPr/>
        </p:nvSpPr>
        <p:spPr>
          <a:xfrm>
            <a:off x="1060402" y="2827248"/>
            <a:ext cx="6650590" cy="1754326"/>
          </a:xfrm>
          <a:prstGeom prst="rect">
            <a:avLst/>
          </a:prstGeom>
          <a:noFill/>
        </p:spPr>
        <p:txBody>
          <a:bodyPr wrap="square" rtlCol="0">
            <a:spAutoFit/>
          </a:bodyPr>
          <a:lstStyle/>
          <a:p>
            <a:pPr algn="ctr"/>
            <a:r>
              <a:rPr lang="en-US" altLang="zh-CN" sz="3600" dirty="0" smtClean="0">
                <a:latin typeface="华文细黑"/>
                <a:ea typeface="华文细黑"/>
                <a:cs typeface="华文细黑"/>
              </a:rPr>
              <a:t>《</a:t>
            </a:r>
            <a:r>
              <a:rPr lang="zh-CN" altLang="en-US" sz="3600" dirty="0" smtClean="0">
                <a:latin typeface="华文细黑"/>
                <a:ea typeface="华文细黑"/>
                <a:cs typeface="华文细黑"/>
              </a:rPr>
              <a:t>计算思维与系统设计基础</a:t>
            </a:r>
            <a:r>
              <a:rPr lang="en-US" altLang="zh-CN" sz="3600" dirty="0" smtClean="0">
                <a:latin typeface="华文细黑"/>
                <a:ea typeface="华文细黑"/>
                <a:cs typeface="华文细黑"/>
              </a:rPr>
              <a:t>》</a:t>
            </a:r>
            <a:r>
              <a:rPr lang="en-US" altLang="zh-CN" sz="4000" dirty="0">
                <a:latin typeface="华文细黑"/>
                <a:ea typeface="华文细黑"/>
                <a:cs typeface="华文细黑"/>
              </a:rPr>
              <a:t/>
            </a:r>
            <a:br>
              <a:rPr lang="en-US" altLang="zh-CN" sz="4000" dirty="0">
                <a:latin typeface="华文细黑"/>
                <a:ea typeface="华文细黑"/>
                <a:cs typeface="华文细黑"/>
              </a:rPr>
            </a:br>
            <a:r>
              <a:rPr lang="zh-CN" altLang="en-US" sz="3600" dirty="0" smtClean="0">
                <a:solidFill>
                  <a:schemeClr val="accent4">
                    <a:lumMod val="75000"/>
                  </a:schemeClr>
                </a:solidFill>
                <a:latin typeface="微软雅黑" panose="020B0503020204020204" pitchFamily="34" charset="-122"/>
                <a:ea typeface="微软雅黑" panose="020B0503020204020204" pitchFamily="34" charset="-122"/>
              </a:rPr>
              <a:t>第二讲</a:t>
            </a:r>
            <a:endParaRPr lang="en-US" altLang="zh-CN" sz="3600" dirty="0" smtClean="0">
              <a:solidFill>
                <a:schemeClr val="accent4">
                  <a:lumMod val="75000"/>
                </a:schemeClr>
              </a:solidFill>
              <a:latin typeface="微软雅黑" panose="020B0503020204020204" pitchFamily="34" charset="-122"/>
              <a:ea typeface="微软雅黑" panose="020B0503020204020204" pitchFamily="34" charset="-122"/>
            </a:endParaRPr>
          </a:p>
          <a:p>
            <a:pPr algn="ctr"/>
            <a:r>
              <a:rPr lang="zh-CN" altLang="en-US" sz="3600" dirty="0" smtClean="0">
                <a:solidFill>
                  <a:schemeClr val="accent4">
                    <a:lumMod val="75000"/>
                  </a:schemeClr>
                </a:solidFill>
                <a:latin typeface="微软雅黑" panose="020B0503020204020204" pitchFamily="34" charset="-122"/>
                <a:ea typeface="微软雅黑" panose="020B0503020204020204" pitchFamily="34" charset="-122"/>
              </a:rPr>
              <a:t>从逻辑符号到算数系统</a:t>
            </a:r>
            <a:endParaRPr lang="zh-CN" altLang="en-US" sz="3600"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039742" y="4590717"/>
            <a:ext cx="4684590" cy="1477328"/>
          </a:xfrm>
          <a:prstGeom prst="rect">
            <a:avLst/>
          </a:prstGeom>
          <a:noFill/>
        </p:spPr>
        <p:txBody>
          <a:bodyPr wrap="square" rtlCol="0">
            <a:spAutoFit/>
          </a:bodyPr>
          <a:lstStyle/>
          <a:p>
            <a:pPr algn="ctr"/>
            <a:r>
              <a:rPr lang="zh-CN" altLang="en-US" b="1" dirty="0" smtClean="0">
                <a:solidFill>
                  <a:srgbClr val="3A3A3A"/>
                </a:solidFill>
                <a:latin typeface="Calibri Light" panose="020F0302020204030204" pitchFamily="34" charset="0"/>
              </a:rPr>
              <a:t>主讲老师：顧學雍</a:t>
            </a:r>
            <a:endParaRPr lang="en-US" altLang="zh-CN" b="1" dirty="0" smtClean="0">
              <a:solidFill>
                <a:srgbClr val="3A3A3A"/>
              </a:solidFill>
              <a:latin typeface="Calibri Light" panose="020F0302020204030204" pitchFamily="34" charset="0"/>
            </a:endParaRPr>
          </a:p>
          <a:p>
            <a:pPr algn="ctr"/>
            <a:r>
              <a:rPr lang="zh-CN" altLang="en-US" b="1" dirty="0">
                <a:solidFill>
                  <a:srgbClr val="3A3A3A"/>
                </a:solidFill>
                <a:latin typeface="Calibri Light" panose="020F0302020204030204" pitchFamily="34" charset="0"/>
              </a:rPr>
              <a:t>课程助教</a:t>
            </a:r>
            <a:r>
              <a:rPr lang="zh-CN" altLang="en-US" b="1" dirty="0" smtClean="0">
                <a:solidFill>
                  <a:srgbClr val="3A3A3A"/>
                </a:solidFill>
                <a:latin typeface="Calibri Light" panose="020F0302020204030204" pitchFamily="34" charset="0"/>
              </a:rPr>
              <a:t>：侯煜欣、孙喆、林东生</a:t>
            </a:r>
            <a:endParaRPr lang="en-US" altLang="zh-CN" b="1" dirty="0" smtClean="0">
              <a:solidFill>
                <a:srgbClr val="3A3A3A"/>
              </a:solidFill>
              <a:latin typeface="Calibri Light" panose="020F0302020204030204" pitchFamily="34" charset="0"/>
            </a:endParaRPr>
          </a:p>
          <a:p>
            <a:pPr algn="ctr"/>
            <a:r>
              <a:rPr lang="zh-CN" altLang="en-US" b="1" dirty="0" smtClean="0">
                <a:solidFill>
                  <a:srgbClr val="3A3A3A"/>
                </a:solidFill>
                <a:latin typeface="Calibri Light" panose="020F0302020204030204" pitchFamily="34" charset="0"/>
              </a:rPr>
              <a:t>课程</a:t>
            </a:r>
            <a:r>
              <a:rPr lang="en-US" altLang="zh-CN" b="1" dirty="0" smtClean="0">
                <a:solidFill>
                  <a:srgbClr val="3A3A3A"/>
                </a:solidFill>
                <a:latin typeface="Calibri Light" panose="020F0302020204030204" pitchFamily="34" charset="0"/>
              </a:rPr>
              <a:t>wiki</a:t>
            </a:r>
            <a:r>
              <a:rPr lang="zh-CN" altLang="en-US" b="1" dirty="0" smtClean="0">
                <a:solidFill>
                  <a:srgbClr val="3A3A3A"/>
                </a:solidFill>
                <a:latin typeface="Calibri Light" panose="020F0302020204030204" pitchFamily="34" charset="0"/>
              </a:rPr>
              <a:t>主页：</a:t>
            </a:r>
            <a:r>
              <a:rPr lang="en-US" altLang="zh-CN" b="1" dirty="0" smtClean="0">
                <a:solidFill>
                  <a:srgbClr val="3A3A3A"/>
                </a:solidFill>
                <a:latin typeface="Calibri Light" panose="020F0302020204030204" pitchFamily="34" charset="0"/>
                <a:hlinkClick r:id="rId9" action="ppaction://hlinkfile"/>
              </a:rPr>
              <a:t>toyhouse.cc</a:t>
            </a:r>
            <a:endParaRPr lang="zh-CN" altLang="en-US" b="1" dirty="0" smtClean="0">
              <a:solidFill>
                <a:srgbClr val="3A3A3A"/>
              </a:solidFill>
              <a:latin typeface="Calibri Light" panose="020F0302020204030204" pitchFamily="34" charset="0"/>
            </a:endParaRPr>
          </a:p>
          <a:p>
            <a:pPr algn="ctr"/>
            <a:r>
              <a:rPr lang="en-US" altLang="zh-CN" b="1" dirty="0" smtClean="0">
                <a:solidFill>
                  <a:srgbClr val="3A3A3A"/>
                </a:solidFill>
                <a:latin typeface="Calibri Light" panose="020F0302020204030204" pitchFamily="34" charset="0"/>
              </a:rPr>
              <a:t>2016</a:t>
            </a:r>
            <a:r>
              <a:rPr lang="zh-CN" altLang="en-US" b="1" dirty="0" smtClean="0">
                <a:solidFill>
                  <a:srgbClr val="3A3A3A"/>
                </a:solidFill>
                <a:latin typeface="Calibri Light" panose="020F0302020204030204" pitchFamily="34" charset="0"/>
              </a:rPr>
              <a:t>年秋 周四 </a:t>
            </a:r>
            <a:r>
              <a:rPr lang="en-US" altLang="zh-CN" b="1" dirty="0" smtClean="0">
                <a:solidFill>
                  <a:srgbClr val="3A3A3A"/>
                </a:solidFill>
                <a:latin typeface="Calibri Light" panose="020F0302020204030204" pitchFamily="34" charset="0"/>
              </a:rPr>
              <a:t>19</a:t>
            </a:r>
            <a:r>
              <a:rPr lang="zh-CN" altLang="en-US" b="1" dirty="0" smtClean="0">
                <a:solidFill>
                  <a:srgbClr val="3A3A3A"/>
                </a:solidFill>
                <a:latin typeface="Calibri Light" panose="020F0302020204030204" pitchFamily="34" charset="0"/>
              </a:rPr>
              <a:t>：</a:t>
            </a:r>
            <a:r>
              <a:rPr lang="en-US" altLang="zh-CN" b="1" dirty="0" smtClean="0">
                <a:solidFill>
                  <a:srgbClr val="3A3A3A"/>
                </a:solidFill>
                <a:latin typeface="Calibri Light" panose="020F0302020204030204" pitchFamily="34" charset="0"/>
              </a:rPr>
              <a:t>20~21</a:t>
            </a:r>
            <a:r>
              <a:rPr lang="zh-CN" altLang="en-US" b="1" dirty="0" smtClean="0">
                <a:solidFill>
                  <a:srgbClr val="3A3A3A"/>
                </a:solidFill>
                <a:latin typeface="Calibri Light" panose="020F0302020204030204" pitchFamily="34" charset="0"/>
              </a:rPr>
              <a:t>：</a:t>
            </a:r>
            <a:r>
              <a:rPr lang="en-US" altLang="zh-CN" b="1" dirty="0" smtClean="0">
                <a:solidFill>
                  <a:srgbClr val="3A3A3A"/>
                </a:solidFill>
                <a:latin typeface="Calibri Light" panose="020F0302020204030204" pitchFamily="34" charset="0"/>
              </a:rPr>
              <a:t>50</a:t>
            </a:r>
          </a:p>
          <a:p>
            <a:pPr algn="ctr"/>
            <a:r>
              <a:rPr lang="zh-CN" altLang="en-US" b="1" dirty="0" smtClean="0">
                <a:solidFill>
                  <a:srgbClr val="3A3A3A"/>
                </a:solidFill>
                <a:latin typeface="Calibri Light" panose="020F0302020204030204" pitchFamily="34" charset="0"/>
              </a:rPr>
              <a:t>地点：第六教学楼</a:t>
            </a:r>
            <a:r>
              <a:rPr lang="en-US" altLang="zh-CN" b="1" dirty="0" smtClean="0">
                <a:solidFill>
                  <a:srgbClr val="3A3A3A"/>
                </a:solidFill>
                <a:latin typeface="Calibri Light" panose="020F0302020204030204" pitchFamily="34" charset="0"/>
              </a:rPr>
              <a:t>A113</a:t>
            </a:r>
            <a:endParaRPr lang="zh-CN" altLang="en-US" b="1" dirty="0">
              <a:solidFill>
                <a:srgbClr val="3A3A3A"/>
              </a:solidFill>
              <a:latin typeface="Calibri Light" panose="020F0302020204030204" pitchFamily="34" charset="0"/>
            </a:endParaRPr>
          </a:p>
        </p:txBody>
      </p:sp>
      <p:grpSp>
        <p:nvGrpSpPr>
          <p:cNvPr id="19" name="Group 2"/>
          <p:cNvGrpSpPr>
            <a:grpSpLocks/>
          </p:cNvGrpSpPr>
          <p:nvPr/>
        </p:nvGrpSpPr>
        <p:grpSpPr bwMode="auto">
          <a:xfrm>
            <a:off x="688720" y="1064407"/>
            <a:ext cx="3384550" cy="1296988"/>
            <a:chOff x="1383" y="1389"/>
            <a:chExt cx="2903" cy="1315"/>
          </a:xfrm>
        </p:grpSpPr>
        <p:sp>
          <p:nvSpPr>
            <p:cNvPr id="20" name="Rectangle 3"/>
            <p:cNvSpPr>
              <a:spLocks noChangeArrowheads="1"/>
            </p:cNvSpPr>
            <p:nvPr/>
          </p:nvSpPr>
          <p:spPr bwMode="auto">
            <a:xfrm>
              <a:off x="1383" y="1436"/>
              <a:ext cx="2903" cy="1223"/>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latin typeface="Arial" charset="0"/>
                <a:ea typeface="ＭＳ Ｐゴシック" charset="0"/>
              </a:endParaRPr>
            </a:p>
          </p:txBody>
        </p:sp>
        <p:pic>
          <p:nvPicPr>
            <p:cNvPr id="22" name="Picture 4" descr="Banne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016" y="1434"/>
              <a:ext cx="1264" cy="1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5" descr="Banner"/>
            <p:cNvPicPr>
              <a:picLocks noChangeAspect="1" noChangeArrowheads="1"/>
            </p:cNvPicPr>
            <p:nvPr/>
          </p:nvPicPr>
          <p:blipFill>
            <a:blip r:embed="rId11">
              <a:extLst>
                <a:ext uri="{28A0092B-C50C-407E-A947-70E740481C1C}">
                  <a14:useLocalDpi xmlns:a14="http://schemas.microsoft.com/office/drawing/2010/main"/>
                </a:ext>
              </a:extLst>
            </a:blip>
            <a:srcRect r="58885"/>
            <a:stretch>
              <a:fillRect/>
            </a:stretch>
          </p:blipFill>
          <p:spPr bwMode="auto">
            <a:xfrm>
              <a:off x="1474" y="1389"/>
              <a:ext cx="1457" cy="1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963807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5159376" y="3141664"/>
            <a:ext cx="5006975" cy="3108325"/>
            <a:chOff x="1488" y="1710"/>
            <a:chExt cx="3472" cy="2325"/>
          </a:xfrm>
        </p:grpSpPr>
        <p:grpSp>
          <p:nvGrpSpPr>
            <p:cNvPr id="91145" name="Group 38"/>
            <p:cNvGrpSpPr>
              <a:grpSpLocks/>
            </p:cNvGrpSpPr>
            <p:nvPr/>
          </p:nvGrpSpPr>
          <p:grpSpPr bwMode="auto">
            <a:xfrm>
              <a:off x="1488" y="1968"/>
              <a:ext cx="3472" cy="2067"/>
              <a:chOff x="1488" y="1968"/>
              <a:chExt cx="3472" cy="2067"/>
            </a:xfrm>
          </p:grpSpPr>
          <p:graphicFrame>
            <p:nvGraphicFramePr>
              <p:cNvPr id="91147" name="Object 24"/>
              <p:cNvGraphicFramePr>
                <a:graphicFrameLocks noChangeAspect="1"/>
              </p:cNvGraphicFramePr>
              <p:nvPr/>
            </p:nvGraphicFramePr>
            <p:xfrm>
              <a:off x="1488" y="1968"/>
              <a:ext cx="3456" cy="1806"/>
            </p:xfrm>
            <a:graphic>
              <a:graphicData uri="http://schemas.openxmlformats.org/presentationml/2006/ole">
                <mc:AlternateContent xmlns:mc="http://schemas.openxmlformats.org/markup-compatibility/2006">
                  <mc:Choice xmlns:v="urn:schemas-microsoft-com:vml" Requires="v">
                    <p:oleObj spid="_x0000_s1084" r:id="rId4" imgW="9040368" imgH="3660648" progId="Visio.Drawing.6">
                      <p:embed/>
                    </p:oleObj>
                  </mc:Choice>
                  <mc:Fallback>
                    <p:oleObj r:id="rId4" imgW="9040368" imgH="3660648"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4460" r="17877"/>
                          <a:stretch>
                            <a:fillRect/>
                          </a:stretch>
                        </p:blipFill>
                        <p:spPr bwMode="auto">
                          <a:xfrm>
                            <a:off x="1488" y="1968"/>
                            <a:ext cx="3456" cy="18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1148" name="Rectangle 18" descr="Bouquet"/>
              <p:cNvSpPr>
                <a:spLocks noChangeArrowheads="1"/>
              </p:cNvSpPr>
              <p:nvPr/>
            </p:nvSpPr>
            <p:spPr bwMode="auto">
              <a:xfrm>
                <a:off x="1792" y="3783"/>
                <a:ext cx="31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600">
                    <a:latin typeface="Comic Sans MS" panose="030F0702030302020204" pitchFamily="66" charset="0"/>
                    <a:cs typeface="Times New Roman" panose="02020603050405020304" pitchFamily="18" charset="0"/>
                  </a:rPr>
                  <a:t>Xor(a,b) = Or(And(a,Not(b)),And(Not(a),b)))</a:t>
                </a:r>
                <a:r>
                  <a:rPr lang="en-US" altLang="zh-CN" sz="1600">
                    <a:latin typeface="Times New Roman" panose="02020603050405020304" pitchFamily="18" charset="0"/>
                    <a:cs typeface="Times New Roman" panose="02020603050405020304" pitchFamily="18" charset="0"/>
                  </a:rPr>
                  <a:t> </a:t>
                </a:r>
                <a:endParaRPr lang="en-US" altLang="zh-CN" sz="1600">
                  <a:latin typeface="Times New Roman" panose="02020603050405020304" pitchFamily="18" charset="0"/>
                </a:endParaRPr>
              </a:p>
            </p:txBody>
          </p:sp>
        </p:grpSp>
        <p:sp>
          <p:nvSpPr>
            <p:cNvPr id="91146" name="Rectangle 21"/>
            <p:cNvSpPr>
              <a:spLocks noChangeArrowheads="1"/>
            </p:cNvSpPr>
            <p:nvPr/>
          </p:nvSpPr>
          <p:spPr bwMode="auto">
            <a:xfrm>
              <a:off x="2448" y="1710"/>
              <a:ext cx="167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a:solidFill>
                    <a:srgbClr val="990033"/>
                  </a:solidFill>
                  <a:latin typeface="Comic Sans MS" panose="030F0702030302020204" pitchFamily="66" charset="0"/>
                  <a:cs typeface="Arial" panose="020B0604020202020204" pitchFamily="34" charset="0"/>
                </a:rPr>
                <a:t>Implementation</a:t>
              </a:r>
            </a:p>
          </p:txBody>
        </p:sp>
      </p:grpSp>
      <p:grpSp>
        <p:nvGrpSpPr>
          <p:cNvPr id="4" name="Group 36"/>
          <p:cNvGrpSpPr>
            <a:grpSpLocks/>
          </p:cNvGrpSpPr>
          <p:nvPr/>
        </p:nvGrpSpPr>
        <p:grpSpPr bwMode="auto">
          <a:xfrm>
            <a:off x="1627188" y="1524000"/>
            <a:ext cx="2735262" cy="3352800"/>
            <a:chOff x="-176" y="1238"/>
            <a:chExt cx="1723" cy="2112"/>
          </a:xfrm>
        </p:grpSpPr>
        <p:graphicFrame>
          <p:nvGraphicFramePr>
            <p:cNvPr id="91143" name="Object 23"/>
            <p:cNvGraphicFramePr>
              <a:graphicFrameLocks noChangeAspect="1"/>
            </p:cNvGraphicFramePr>
            <p:nvPr>
              <p:extLst/>
            </p:nvPr>
          </p:nvGraphicFramePr>
          <p:xfrm>
            <a:off x="-176" y="1526"/>
            <a:ext cx="1723" cy="1824"/>
          </p:xfrm>
          <a:graphic>
            <a:graphicData uri="http://schemas.openxmlformats.org/presentationml/2006/ole">
              <mc:AlternateContent xmlns:mc="http://schemas.openxmlformats.org/markup-compatibility/2006">
                <mc:Choice xmlns:v="urn:schemas-microsoft-com:vml" Requires="v">
                  <p:oleObj spid="_x0000_s1085" r:id="rId6" imgW="2914650" imgH="2924175" progId="Visio.Drawing.6">
                    <p:embed/>
                  </p:oleObj>
                </mc:Choice>
                <mc:Fallback>
                  <p:oleObj r:id="rId6" imgW="2914650" imgH="2924175"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 y="1526"/>
                          <a:ext cx="1723" cy="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1144" name="Rectangle 22"/>
            <p:cNvSpPr>
              <a:spLocks noChangeArrowheads="1"/>
            </p:cNvSpPr>
            <p:nvPr/>
          </p:nvSpPr>
          <p:spPr bwMode="auto">
            <a:xfrm>
              <a:off x="-102" y="1238"/>
              <a:ext cx="95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dirty="0">
                  <a:solidFill>
                    <a:srgbClr val="990033"/>
                  </a:solidFill>
                  <a:latin typeface="Comic Sans MS" panose="030F0702030302020204" pitchFamily="66" charset="0"/>
                  <a:cs typeface="Arial" panose="020B0604020202020204" pitchFamily="34" charset="0"/>
                </a:rPr>
                <a:t>Interface</a:t>
              </a:r>
            </a:p>
          </p:txBody>
        </p:sp>
      </p:grpSp>
      <p:grpSp>
        <p:nvGrpSpPr>
          <p:cNvPr id="5" name="Group 34"/>
          <p:cNvGrpSpPr>
            <a:grpSpLocks/>
          </p:cNvGrpSpPr>
          <p:nvPr/>
        </p:nvGrpSpPr>
        <p:grpSpPr bwMode="auto">
          <a:xfrm>
            <a:off x="5597775" y="342326"/>
            <a:ext cx="3962400" cy="2971800"/>
            <a:chOff x="3408" y="48"/>
            <a:chExt cx="2496" cy="1872"/>
          </a:xfrm>
        </p:grpSpPr>
        <p:pic>
          <p:nvPicPr>
            <p:cNvPr id="91141" name="Picture 32" descr="Claude Shannon"/>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142" name="Rectangle 33"/>
            <p:cNvSpPr>
              <a:spLocks noChangeArrowheads="1"/>
            </p:cNvSpPr>
            <p:nvPr/>
          </p:nvSpPr>
          <p:spPr bwMode="auto">
            <a:xfrm>
              <a:off x="3408" y="1296"/>
              <a:ext cx="2496"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600" dirty="0">
                  <a:solidFill>
                    <a:srgbClr val="003399"/>
                  </a:solidFill>
                  <a:latin typeface="Comic Sans MS" panose="030F0702030302020204" pitchFamily="66" charset="0"/>
                </a:rPr>
                <a:t>Claude Shannon, 1916-2001</a:t>
              </a:r>
            </a:p>
            <a:p>
              <a:pPr algn="ctr">
                <a:lnSpc>
                  <a:spcPct val="90000"/>
                </a:lnSpc>
                <a:spcBef>
                  <a:spcPct val="60000"/>
                </a:spcBef>
                <a:buClr>
                  <a:srgbClr val="006600"/>
                </a:buClr>
                <a:buSzPct val="100000"/>
                <a:buFont typeface="Wingdings" panose="05000000000000000000" pitchFamily="2" charset="2"/>
                <a:buNone/>
              </a:pPr>
              <a:r>
                <a:rPr lang="en-US" altLang="zh-CN" sz="1600" i="1" dirty="0">
                  <a:solidFill>
                    <a:srgbClr val="003399"/>
                  </a:solidFill>
                  <a:latin typeface="Comic Sans MS" panose="030F0702030302020204" pitchFamily="66" charset="0"/>
                </a:rPr>
                <a:t>(</a:t>
              </a:r>
              <a:r>
                <a:rPr lang="en-US" altLang="en-US" sz="1600" i="1" dirty="0">
                  <a:solidFill>
                    <a:srgbClr val="003399"/>
                  </a:solidFill>
                  <a:latin typeface="Comic Sans MS" panose="030F0702030302020204" pitchFamily="66" charset="0"/>
                </a:rPr>
                <a:t>“</a:t>
              </a:r>
              <a:r>
                <a:rPr lang="en-US" altLang="zh-CN" sz="1600" i="1" dirty="0">
                  <a:solidFill>
                    <a:srgbClr val="003399"/>
                  </a:solidFill>
                  <a:latin typeface="Comic Sans MS" panose="030F0702030302020204" pitchFamily="66" charset="0"/>
                </a:rPr>
                <a:t>Symbolic Analysis of Relay and Switching Circuits</a:t>
              </a:r>
              <a:r>
                <a:rPr lang="en-US" altLang="en-US" sz="1600" i="1" dirty="0">
                  <a:solidFill>
                    <a:srgbClr val="003399"/>
                  </a:solidFill>
                  <a:latin typeface="Comic Sans MS" panose="030F0702030302020204" pitchFamily="66" charset="0"/>
                </a:rPr>
                <a:t>”</a:t>
              </a:r>
              <a:r>
                <a:rPr lang="en-US" altLang="ja-JP" sz="1800" dirty="0">
                  <a:solidFill>
                    <a:srgbClr val="003399"/>
                  </a:solidFill>
                  <a:latin typeface="Comic Sans MS" panose="030F0702030302020204" pitchFamily="66" charset="0"/>
                </a:rPr>
                <a:t> )</a:t>
              </a:r>
            </a:p>
            <a:p>
              <a:pPr algn="ctr">
                <a:lnSpc>
                  <a:spcPct val="90000"/>
                </a:lnSpc>
                <a:spcBef>
                  <a:spcPct val="60000"/>
                </a:spcBef>
                <a:buClr>
                  <a:srgbClr val="006600"/>
                </a:buClr>
                <a:buSzPct val="100000"/>
                <a:buFont typeface="Wingdings" panose="05000000000000000000" pitchFamily="2" charset="2"/>
                <a:buNone/>
              </a:pPr>
              <a:endParaRPr lang="en-US" altLang="zh-CN" sz="1800" dirty="0">
                <a:solidFill>
                  <a:srgbClr val="003399"/>
                </a:solidFill>
                <a:latin typeface="Comic Sans MS" panose="030F0702030302020204" pitchFamily="66" charset="0"/>
              </a:endParaRPr>
            </a:p>
            <a:p>
              <a:pPr algn="ctr">
                <a:lnSpc>
                  <a:spcPct val="90000"/>
                </a:lnSpc>
                <a:spcBef>
                  <a:spcPct val="60000"/>
                </a:spcBef>
                <a:buClr>
                  <a:srgbClr val="006600"/>
                </a:buClr>
                <a:buSzPct val="100000"/>
                <a:buFont typeface="Wingdings" panose="05000000000000000000" pitchFamily="2" charset="2"/>
                <a:buChar char="n"/>
              </a:pPr>
              <a:endParaRPr lang="en-US" altLang="zh-CN" sz="1800" dirty="0">
                <a:solidFill>
                  <a:srgbClr val="990000"/>
                </a:solidFill>
                <a:latin typeface="Comic Sans MS" panose="030F0702030302020204" pitchFamily="66" charset="0"/>
              </a:endParaRPr>
            </a:p>
          </p:txBody>
        </p:sp>
      </p:grpSp>
      <p:grpSp>
        <p:nvGrpSpPr>
          <p:cNvPr id="14" name="组合 13"/>
          <p:cNvGrpSpPr/>
          <p:nvPr/>
        </p:nvGrpSpPr>
        <p:grpSpPr>
          <a:xfrm>
            <a:off x="10166351" y="5876874"/>
            <a:ext cx="1678517" cy="606799"/>
            <a:chOff x="5983536" y="3711931"/>
            <a:chExt cx="5806632" cy="994674"/>
          </a:xfrm>
        </p:grpSpPr>
        <p:grpSp>
          <p:nvGrpSpPr>
            <p:cNvPr id="15" name="组合 14"/>
            <p:cNvGrpSpPr/>
            <p:nvPr/>
          </p:nvGrpSpPr>
          <p:grpSpPr>
            <a:xfrm>
              <a:off x="5983536" y="3711931"/>
              <a:ext cx="5806632" cy="935680"/>
              <a:chOff x="5983536" y="3711931"/>
              <a:chExt cx="5806632" cy="935680"/>
            </a:xfrm>
          </p:grpSpPr>
          <p:sp>
            <p:nvSpPr>
              <p:cNvPr id="17" name="矩形 1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6" name="直接连接符 1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10441698" y="5008992"/>
            <a:ext cx="1421109" cy="864803"/>
            <a:chOff x="1734326" y="1736534"/>
            <a:chExt cx="3184961" cy="1938180"/>
          </a:xfrm>
        </p:grpSpPr>
        <p:pic>
          <p:nvPicPr>
            <p:cNvPr id="20" name="图片 19"/>
            <p:cNvPicPr>
              <a:picLocks noChangeAspect="1"/>
            </p:cNvPicPr>
            <p:nvPr/>
          </p:nvPicPr>
          <p:blipFill>
            <a:blip r:embed="rId9" cstate="print">
              <a:duotone>
                <a:schemeClr val="accent4">
                  <a:shade val="45000"/>
                  <a:satMod val="135000"/>
                </a:schemeClr>
                <a:prstClr val="white"/>
              </a:duotone>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21" name="矩形 20"/>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2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1168400" y="413214"/>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23503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1" name="Rectangle 3"/>
          <p:cNvSpPr>
            <a:spLocks noGrp="1" noChangeArrowheads="1"/>
          </p:cNvSpPr>
          <p:nvPr>
            <p:ph type="body" idx="1"/>
          </p:nvPr>
        </p:nvSpPr>
        <p:spPr>
          <a:xfrm>
            <a:off x="1790700" y="1053358"/>
            <a:ext cx="8610600" cy="457200"/>
          </a:xfrm>
        </p:spPr>
        <p:txBody>
          <a:bodyPr/>
          <a:lstStyle/>
          <a:p>
            <a:r>
              <a:rPr lang="en-US" altLang="zh-CN" sz="1800" dirty="0">
                <a:latin typeface="Comic Sans MS" panose="030F0702030302020204" pitchFamily="66" charset="0"/>
              </a:rPr>
              <a:t>Gate logic – a gate architecture designed to implement a Boolean function</a:t>
            </a:r>
          </a:p>
        </p:txBody>
      </p:sp>
      <p:grpSp>
        <p:nvGrpSpPr>
          <p:cNvPr id="2" name="Group 14"/>
          <p:cNvGrpSpPr>
            <a:grpSpLocks/>
          </p:cNvGrpSpPr>
          <p:nvPr/>
        </p:nvGrpSpPr>
        <p:grpSpPr bwMode="auto">
          <a:xfrm>
            <a:off x="1752600" y="1600200"/>
            <a:ext cx="8610600" cy="1219200"/>
            <a:chOff x="144" y="1008"/>
            <a:chExt cx="5424" cy="768"/>
          </a:xfrm>
        </p:grpSpPr>
        <p:pic>
          <p:nvPicPr>
            <p:cNvPr id="89096" name="Picture 5"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 y="1248"/>
              <a:ext cx="4800" cy="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9097" name="Rectangle 7"/>
            <p:cNvSpPr>
              <a:spLocks noChangeArrowheads="1"/>
            </p:cNvSpPr>
            <p:nvPr/>
          </p:nvSpPr>
          <p:spPr bwMode="auto">
            <a:xfrm>
              <a:off x="144" y="1008"/>
              <a:ext cx="5424"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Elementary gates:</a:t>
              </a:r>
            </a:p>
          </p:txBody>
        </p:sp>
      </p:grpSp>
      <p:grpSp>
        <p:nvGrpSpPr>
          <p:cNvPr id="3" name="Group 15"/>
          <p:cNvGrpSpPr>
            <a:grpSpLocks/>
          </p:cNvGrpSpPr>
          <p:nvPr/>
        </p:nvGrpSpPr>
        <p:grpSpPr bwMode="auto">
          <a:xfrm>
            <a:off x="1752600" y="3200400"/>
            <a:ext cx="8610600" cy="2362200"/>
            <a:chOff x="144" y="2016"/>
            <a:chExt cx="5424" cy="1488"/>
          </a:xfrm>
        </p:grpSpPr>
        <p:pic>
          <p:nvPicPr>
            <p:cNvPr id="89094" name="Picture 6" descr="Bouque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4" y="2208"/>
              <a:ext cx="3936" cy="1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9095" name="Rectangle 8"/>
            <p:cNvSpPr>
              <a:spLocks noChangeArrowheads="1"/>
            </p:cNvSpPr>
            <p:nvPr/>
          </p:nvSpPr>
          <p:spPr bwMode="auto">
            <a:xfrm>
              <a:off x="144" y="2016"/>
              <a:ext cx="5424"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Composite gates:</a:t>
              </a:r>
            </a:p>
          </p:txBody>
        </p:sp>
      </p:grpSp>
      <p:sp>
        <p:nvSpPr>
          <p:cNvPr id="217097" name="Rectangle 9"/>
          <p:cNvSpPr>
            <a:spLocks noChangeArrowheads="1"/>
          </p:cNvSpPr>
          <p:nvPr/>
        </p:nvSpPr>
        <p:spPr bwMode="auto">
          <a:xfrm>
            <a:off x="1828800" y="5867400"/>
            <a:ext cx="808355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u="sng">
                <a:latin typeface="Comic Sans MS" panose="030F0702030302020204" pitchFamily="66" charset="0"/>
              </a:rPr>
              <a:t>Important distinction:</a:t>
            </a:r>
            <a:r>
              <a:rPr lang="en-US" altLang="zh-CN" sz="1800">
                <a:latin typeface="Comic Sans MS" panose="030F0702030302020204" pitchFamily="66" charset="0"/>
              </a:rPr>
              <a:t> Interface (</a:t>
            </a:r>
            <a:r>
              <a:rPr lang="en-US" altLang="zh-CN" sz="1800" i="1">
                <a:solidFill>
                  <a:srgbClr val="990033"/>
                </a:solidFill>
                <a:latin typeface="Comic Sans MS" panose="030F0702030302020204" pitchFamily="66" charset="0"/>
              </a:rPr>
              <a:t>what</a:t>
            </a:r>
            <a:r>
              <a:rPr lang="en-US" altLang="zh-CN" sz="1800">
                <a:latin typeface="Comic Sans MS" panose="030F0702030302020204" pitchFamily="66" charset="0"/>
              </a:rPr>
              <a:t>) VS implementation (</a:t>
            </a:r>
            <a:r>
              <a:rPr lang="en-US" altLang="zh-CN" sz="1800" i="1">
                <a:solidFill>
                  <a:srgbClr val="990033"/>
                </a:solidFill>
                <a:latin typeface="Comic Sans MS" panose="030F0702030302020204" pitchFamily="66" charset="0"/>
              </a:rPr>
              <a:t>how</a:t>
            </a:r>
            <a:r>
              <a:rPr lang="en-US" altLang="zh-CN" sz="1800">
                <a:latin typeface="Comic Sans MS" panose="030F0702030302020204" pitchFamily="66" charset="0"/>
              </a:rPr>
              <a:t>).</a:t>
            </a:r>
          </a:p>
        </p:txBody>
      </p:sp>
      <p:grpSp>
        <p:nvGrpSpPr>
          <p:cNvPr id="11" name="组合 10"/>
          <p:cNvGrpSpPr/>
          <p:nvPr/>
        </p:nvGrpSpPr>
        <p:grpSpPr>
          <a:xfrm>
            <a:off x="9824719" y="5876874"/>
            <a:ext cx="2020149" cy="606799"/>
            <a:chOff x="5983536" y="3711931"/>
            <a:chExt cx="5806632" cy="994674"/>
          </a:xfrm>
        </p:grpSpPr>
        <p:grpSp>
          <p:nvGrpSpPr>
            <p:cNvPr id="12" name="组合 11"/>
            <p:cNvGrpSpPr/>
            <p:nvPr/>
          </p:nvGrpSpPr>
          <p:grpSpPr>
            <a:xfrm>
              <a:off x="5983536" y="3711931"/>
              <a:ext cx="5806632" cy="935680"/>
              <a:chOff x="5983536" y="3711931"/>
              <a:chExt cx="5806632" cy="935680"/>
            </a:xfrm>
          </p:grpSpPr>
          <p:sp>
            <p:nvSpPr>
              <p:cNvPr id="14" name="矩形 13"/>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3" name="直接连接符 12"/>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10441698" y="5008992"/>
            <a:ext cx="1421109" cy="864803"/>
            <a:chOff x="1734326" y="1736534"/>
            <a:chExt cx="3184961" cy="1938180"/>
          </a:xfrm>
        </p:grpSpPr>
        <p:pic>
          <p:nvPicPr>
            <p:cNvPr id="17" name="图片 16"/>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18" name="矩形 17"/>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19"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文本框 19"/>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80840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7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autoUpdateAnimBg="0"/>
      <p:bldP spid="217097"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0402" name="Object 2"/>
          <p:cNvGraphicFramePr>
            <a:graphicFrameLocks noChangeAspect="1"/>
          </p:cNvGraphicFramePr>
          <p:nvPr>
            <p:extLst/>
          </p:nvPr>
        </p:nvGraphicFramePr>
        <p:xfrm>
          <a:off x="2209800" y="923925"/>
          <a:ext cx="3276600" cy="2328863"/>
        </p:xfrm>
        <a:graphic>
          <a:graphicData uri="http://schemas.openxmlformats.org/presentationml/2006/ole">
            <mc:AlternateContent xmlns:mc="http://schemas.openxmlformats.org/markup-compatibility/2006">
              <mc:Choice xmlns:v="urn:schemas-microsoft-com:vml" Requires="v">
                <p:oleObj spid="_x0000_s2166" r:id="rId4" imgW="5800725" imgH="3324225" progId="Visio.Drawing.6">
                  <p:embed/>
                </p:oleObj>
              </mc:Choice>
              <mc:Fallback>
                <p:oleObj r:id="rId4" imgW="5800725" imgH="332422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13495"/>
                      <a:stretch>
                        <a:fillRect/>
                      </a:stretch>
                    </p:blipFill>
                    <p:spPr bwMode="auto">
                      <a:xfrm>
                        <a:off x="2209800" y="923925"/>
                        <a:ext cx="3276600" cy="2328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230403" name="Object 3"/>
          <p:cNvGraphicFramePr>
            <a:graphicFrameLocks noChangeAspect="1"/>
          </p:cNvGraphicFramePr>
          <p:nvPr>
            <p:extLst/>
          </p:nvPr>
        </p:nvGraphicFramePr>
        <p:xfrm>
          <a:off x="6604000" y="814371"/>
          <a:ext cx="3352800" cy="2587625"/>
        </p:xfrm>
        <a:graphic>
          <a:graphicData uri="http://schemas.openxmlformats.org/presentationml/2006/ole">
            <mc:AlternateContent xmlns:mc="http://schemas.openxmlformats.org/markup-compatibility/2006">
              <mc:Choice xmlns:v="urn:schemas-microsoft-com:vml" Requires="v">
                <p:oleObj spid="_x0000_s2167" r:id="rId6" imgW="5800725" imgH="3676650" progId="Visio.Drawing.6">
                  <p:embed/>
                </p:oleObj>
              </mc:Choice>
              <mc:Fallback>
                <p:oleObj r:id="rId6" imgW="5800725" imgH="367665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r="15967"/>
                      <a:stretch>
                        <a:fillRect/>
                      </a:stretch>
                    </p:blipFill>
                    <p:spPr bwMode="auto">
                      <a:xfrm>
                        <a:off x="6604000" y="814371"/>
                        <a:ext cx="3352800" cy="2587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230404" name="Object 4"/>
          <p:cNvGraphicFramePr>
            <a:graphicFrameLocks noChangeAspect="1"/>
          </p:cNvGraphicFramePr>
          <p:nvPr/>
        </p:nvGraphicFramePr>
        <p:xfrm>
          <a:off x="2133600" y="3487738"/>
          <a:ext cx="3429000" cy="2303462"/>
        </p:xfrm>
        <a:graphic>
          <a:graphicData uri="http://schemas.openxmlformats.org/presentationml/2006/ole">
            <mc:AlternateContent xmlns:mc="http://schemas.openxmlformats.org/markup-compatibility/2006">
              <mc:Choice xmlns:v="urn:schemas-microsoft-com:vml" Requires="v">
                <p:oleObj spid="_x0000_s2168" r:id="rId8" imgW="5800725" imgH="3324225" progId="Visio.Drawing.6">
                  <p:embed/>
                </p:oleObj>
              </mc:Choice>
              <mc:Fallback>
                <p:oleObj r:id="rId8" imgW="5800725" imgH="3324225"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r="8376"/>
                      <a:stretch>
                        <a:fillRect/>
                      </a:stretch>
                    </p:blipFill>
                    <p:spPr bwMode="auto">
                      <a:xfrm>
                        <a:off x="2133600" y="3487738"/>
                        <a:ext cx="3429000" cy="2303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230405" name="Object 5"/>
          <p:cNvGraphicFramePr>
            <a:graphicFrameLocks noChangeAspect="1"/>
          </p:cNvGraphicFramePr>
          <p:nvPr/>
        </p:nvGraphicFramePr>
        <p:xfrm>
          <a:off x="6400800" y="3576638"/>
          <a:ext cx="3810000" cy="1985962"/>
        </p:xfrm>
        <a:graphic>
          <a:graphicData uri="http://schemas.openxmlformats.org/presentationml/2006/ole">
            <mc:AlternateContent xmlns:mc="http://schemas.openxmlformats.org/markup-compatibility/2006">
              <mc:Choice xmlns:v="urn:schemas-microsoft-com:vml" Requires="v">
                <p:oleObj spid="_x0000_s2169" r:id="rId10" imgW="9048750" imgH="3657600" progId="Visio.Drawing.6">
                  <p:embed/>
                </p:oleObj>
              </mc:Choice>
              <mc:Fallback>
                <p:oleObj r:id="rId10" imgW="9048750" imgH="365760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l="20963" r="18291" b="21187"/>
                      <a:stretch>
                        <a:fillRect/>
                      </a:stretch>
                    </p:blipFill>
                    <p:spPr bwMode="auto">
                      <a:xfrm>
                        <a:off x="6400800" y="3576638"/>
                        <a:ext cx="3810000" cy="198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3189" name="Rectangle 6"/>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dirty="0">
              <a:solidFill>
                <a:srgbClr val="663300"/>
              </a:solidFill>
            </a:endParaRPr>
          </a:p>
        </p:txBody>
      </p:sp>
      <p:sp>
        <p:nvSpPr>
          <p:cNvPr id="230407" name="Rectangle 7"/>
          <p:cNvSpPr>
            <a:spLocks noChangeArrowheads="1"/>
          </p:cNvSpPr>
          <p:nvPr/>
        </p:nvSpPr>
        <p:spPr bwMode="auto">
          <a:xfrm>
            <a:off x="1919288" y="5876925"/>
            <a:ext cx="8382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dirty="0">
                <a:latin typeface="Comic Sans MS" panose="030F0702030302020204" pitchFamily="66" charset="0"/>
              </a:rPr>
              <a:t>From a computer science perspective, </a:t>
            </a:r>
            <a:br>
              <a:rPr lang="en-US" altLang="zh-CN" sz="1800" dirty="0">
                <a:latin typeface="Comic Sans MS" panose="030F0702030302020204" pitchFamily="66" charset="0"/>
              </a:rPr>
            </a:br>
            <a:r>
              <a:rPr lang="en-US" altLang="zh-CN" sz="1800" dirty="0">
                <a:solidFill>
                  <a:srgbClr val="FF0000"/>
                </a:solidFill>
                <a:latin typeface="Comic Sans MS" panose="030F0702030302020204" pitchFamily="66" charset="0"/>
              </a:rPr>
              <a:t>physical realizations</a:t>
            </a:r>
            <a:r>
              <a:rPr lang="en-US" altLang="zh-CN" sz="1800" dirty="0">
                <a:latin typeface="Comic Sans MS" panose="030F0702030302020204" pitchFamily="66" charset="0"/>
              </a:rPr>
              <a:t> of logic gates are </a:t>
            </a:r>
            <a:r>
              <a:rPr lang="en-US" altLang="zh-CN" sz="1800" dirty="0">
                <a:solidFill>
                  <a:srgbClr val="FF0000"/>
                </a:solidFill>
                <a:latin typeface="Comic Sans MS" panose="030F0702030302020204" pitchFamily="66" charset="0"/>
              </a:rPr>
              <a:t>irrelevant</a:t>
            </a:r>
            <a:r>
              <a:rPr lang="en-US" altLang="zh-CN" sz="1800" dirty="0">
                <a:latin typeface="Comic Sans MS" panose="030F0702030302020204" pitchFamily="66" charset="0"/>
              </a:rPr>
              <a:t>.</a:t>
            </a:r>
          </a:p>
        </p:txBody>
      </p:sp>
      <p:grpSp>
        <p:nvGrpSpPr>
          <p:cNvPr id="8" name="组合 7"/>
          <p:cNvGrpSpPr/>
          <p:nvPr/>
        </p:nvGrpSpPr>
        <p:grpSpPr>
          <a:xfrm>
            <a:off x="9824719" y="5876874"/>
            <a:ext cx="2020149" cy="606799"/>
            <a:chOff x="5983536" y="3711931"/>
            <a:chExt cx="5806632" cy="994674"/>
          </a:xfrm>
        </p:grpSpPr>
        <p:grpSp>
          <p:nvGrpSpPr>
            <p:cNvPr id="9" name="组合 8"/>
            <p:cNvGrpSpPr/>
            <p:nvPr/>
          </p:nvGrpSpPr>
          <p:grpSpPr>
            <a:xfrm>
              <a:off x="5983536" y="3711931"/>
              <a:ext cx="5806632" cy="935680"/>
              <a:chOff x="5983536" y="3711931"/>
              <a:chExt cx="5806632" cy="935680"/>
            </a:xfrm>
          </p:grpSpPr>
          <p:sp>
            <p:nvSpPr>
              <p:cNvPr id="11" name="矩形 10"/>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11"/>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0" name="直接连接符 9"/>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0441698" y="5008992"/>
            <a:ext cx="1421109" cy="864803"/>
            <a:chOff x="1734326" y="1736534"/>
            <a:chExt cx="3184961" cy="1938180"/>
          </a:xfrm>
        </p:grpSpPr>
        <p:pic>
          <p:nvPicPr>
            <p:cNvPr id="14" name="图片 13"/>
            <p:cNvPicPr>
              <a:picLocks noChangeAspect="1"/>
            </p:cNvPicPr>
            <p:nvPr/>
          </p:nvPicPr>
          <p:blipFill>
            <a:blip r:embed="rId12" cstate="print">
              <a:duotone>
                <a:schemeClr val="accent4">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15" name="矩形 14"/>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16"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7" name="文本框 16"/>
          <p:cNvSpPr txBox="1"/>
          <p:nvPr/>
        </p:nvSpPr>
        <p:spPr>
          <a:xfrm>
            <a:off x="1016000" y="403949"/>
            <a:ext cx="11176000" cy="523220"/>
          </a:xfrm>
          <a:prstGeom prst="rect">
            <a:avLst/>
          </a:prstGeom>
          <a:noFill/>
        </p:spPr>
        <p:txBody>
          <a:bodyPr wrap="square" rtlCol="0">
            <a:spAutoFit/>
          </a:bodyPr>
          <a:lstStyle/>
          <a:p>
            <a:r>
              <a:rPr lang="en-US" altLang="zh-CN" sz="2800" dirty="0">
                <a:solidFill>
                  <a:srgbClr val="663300"/>
                </a:solidFill>
              </a:rPr>
              <a:t>Circuit implementations</a:t>
            </a:r>
          </a:p>
        </p:txBody>
      </p:sp>
    </p:spTree>
    <p:extLst>
      <p:ext uri="{BB962C8B-B14F-4D97-AF65-F5344CB8AC3E}">
        <p14:creationId xmlns:p14="http://schemas.microsoft.com/office/powerpoint/2010/main" val="1214796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04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04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304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30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0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9" name="Rectangle 3"/>
          <p:cNvSpPr>
            <a:spLocks noGrp="1" noChangeArrowheads="1"/>
          </p:cNvSpPr>
          <p:nvPr>
            <p:ph type="body" idx="1"/>
          </p:nvPr>
        </p:nvSpPr>
        <p:spPr>
          <a:xfrm>
            <a:off x="1992313" y="4652963"/>
            <a:ext cx="7245350" cy="838200"/>
          </a:xfrm>
        </p:spPr>
        <p:txBody>
          <a:bodyPr>
            <a:normAutofit lnSpcReduction="10000"/>
          </a:bodyPr>
          <a:lstStyle/>
          <a:p>
            <a:pPr marL="0" indent="0">
              <a:buNone/>
            </a:pPr>
            <a:r>
              <a:rPr lang="en-US" altLang="zh-CN" u="sng" smtClean="0">
                <a:latin typeface="Comic Sans MS" panose="030F0702030302020204" pitchFamily="66" charset="0"/>
              </a:rPr>
              <a:t>Proposed Implementation:</a:t>
            </a:r>
            <a:r>
              <a:rPr lang="en-US" altLang="zh-CN" smtClean="0">
                <a:latin typeface="Comic Sans MS" panose="030F0702030302020204" pitchFamily="66" charset="0"/>
              </a:rPr>
              <a:t> based on Not, And, Or gates.</a:t>
            </a:r>
          </a:p>
        </p:txBody>
      </p:sp>
      <p:grpSp>
        <p:nvGrpSpPr>
          <p:cNvPr id="12" name="Group 11"/>
          <p:cNvGrpSpPr>
            <a:grpSpLocks/>
          </p:cNvGrpSpPr>
          <p:nvPr/>
        </p:nvGrpSpPr>
        <p:grpSpPr bwMode="auto">
          <a:xfrm>
            <a:off x="2166939" y="1354139"/>
            <a:ext cx="5513387" cy="2651125"/>
            <a:chOff x="642392" y="908720"/>
            <a:chExt cx="5513784" cy="2651348"/>
          </a:xfrm>
        </p:grpSpPr>
        <p:graphicFrame>
          <p:nvGraphicFramePr>
            <p:cNvPr id="97288" name="Object 5"/>
            <p:cNvGraphicFramePr>
              <a:graphicFrameLocks noChangeAspect="1"/>
            </p:cNvGraphicFramePr>
            <p:nvPr/>
          </p:nvGraphicFramePr>
          <p:xfrm>
            <a:off x="2879576" y="1500188"/>
            <a:ext cx="3276600" cy="1905000"/>
          </p:xfrm>
          <a:graphic>
            <a:graphicData uri="http://schemas.openxmlformats.org/presentationml/2006/ole">
              <mc:AlternateContent xmlns:mc="http://schemas.openxmlformats.org/markup-compatibility/2006">
                <mc:Choice xmlns:v="urn:schemas-microsoft-com:vml" Requires="v">
                  <p:oleObj spid="_x0000_s3103" r:id="rId4" imgW="4286250" imgH="2114550" progId="Visio.Drawing.6">
                    <p:embed/>
                  </p:oleObj>
                </mc:Choice>
                <mc:Fallback>
                  <p:oleObj r:id="rId4" imgW="4286250" imgH="211455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15224" b="6717"/>
                        <a:stretch>
                          <a:fillRect/>
                        </a:stretch>
                      </p:blipFill>
                      <p:spPr bwMode="auto">
                        <a:xfrm>
                          <a:off x="2879576" y="1500188"/>
                          <a:ext cx="32766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250" name="Text Box 70"/>
            <p:cNvSpPr txBox="1">
              <a:spLocks noChangeArrowheads="1"/>
            </p:cNvSpPr>
            <p:nvPr/>
          </p:nvSpPr>
          <p:spPr bwMode="auto">
            <a:xfrm>
              <a:off x="642392" y="908720"/>
              <a:ext cx="1944827" cy="265134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a  b 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0  0  0   0</a:t>
              </a:r>
            </a:p>
            <a:p>
              <a:pPr>
                <a:lnSpc>
                  <a:spcPct val="50000"/>
                </a:lnSpc>
                <a:spcBef>
                  <a:spcPts val="1200"/>
                </a:spcBef>
                <a:defRPr/>
              </a:pPr>
              <a:r>
                <a:rPr lang="en-US" sz="1600">
                  <a:latin typeface="Courier New" charset="0"/>
                  <a:cs typeface="Courier New" charset="0"/>
                </a:rPr>
                <a:t>0  0  1   0 </a:t>
              </a:r>
            </a:p>
            <a:p>
              <a:pPr>
                <a:lnSpc>
                  <a:spcPct val="50000"/>
                </a:lnSpc>
                <a:spcBef>
                  <a:spcPts val="1200"/>
                </a:spcBef>
                <a:defRPr/>
              </a:pPr>
              <a:r>
                <a:rPr lang="en-US" sz="1600">
                  <a:latin typeface="Courier New" charset="0"/>
                  <a:cs typeface="Courier New" charset="0"/>
                </a:rPr>
                <a:t>0  1  0   0</a:t>
              </a:r>
            </a:p>
            <a:p>
              <a:pPr>
                <a:lnSpc>
                  <a:spcPct val="50000"/>
                </a:lnSpc>
                <a:spcBef>
                  <a:spcPts val="1200"/>
                </a:spcBef>
                <a:defRPr/>
              </a:pPr>
              <a:r>
                <a:rPr lang="en-US" sz="1600">
                  <a:latin typeface="Courier New" charset="0"/>
                  <a:cs typeface="Courier New" charset="0"/>
                </a:rPr>
                <a:t>0  1  1   1</a:t>
              </a:r>
            </a:p>
            <a:p>
              <a:pPr>
                <a:lnSpc>
                  <a:spcPct val="50000"/>
                </a:lnSpc>
                <a:spcBef>
                  <a:spcPts val="1200"/>
                </a:spcBef>
                <a:defRPr/>
              </a:pPr>
              <a:r>
                <a:rPr lang="en-US" sz="1600">
                  <a:latin typeface="Courier New" charset="0"/>
                  <a:cs typeface="Courier New" charset="0"/>
                </a:rPr>
                <a:t>1  0  0   1</a:t>
              </a:r>
            </a:p>
            <a:p>
              <a:pPr>
                <a:lnSpc>
                  <a:spcPct val="50000"/>
                </a:lnSpc>
                <a:spcBef>
                  <a:spcPts val="1200"/>
                </a:spcBef>
                <a:defRPr/>
              </a:pPr>
              <a:r>
                <a:rPr lang="en-US" sz="1600">
                  <a:latin typeface="Courier New" charset="0"/>
                  <a:cs typeface="Courier New" charset="0"/>
                </a:rPr>
                <a:t>1  0  1   0</a:t>
              </a:r>
            </a:p>
            <a:p>
              <a:pPr>
                <a:lnSpc>
                  <a:spcPct val="50000"/>
                </a:lnSpc>
                <a:spcBef>
                  <a:spcPts val="1200"/>
                </a:spcBef>
                <a:defRPr/>
              </a:pPr>
              <a:r>
                <a:rPr lang="en-US" sz="1600">
                  <a:latin typeface="Courier New" charset="0"/>
                  <a:cs typeface="Courier New" charset="0"/>
                </a:rPr>
                <a:t>1  1  0   1</a:t>
              </a:r>
            </a:p>
            <a:p>
              <a:pPr>
                <a:lnSpc>
                  <a:spcPct val="50000"/>
                </a:lnSpc>
                <a:spcBef>
                  <a:spcPts val="1200"/>
                </a:spcBef>
                <a:buFontTx/>
                <a:buAutoNum type="arabicPlain"/>
                <a:defRPr/>
              </a:pPr>
              <a:r>
                <a:rPr lang="en-US" sz="1600">
                  <a:latin typeface="Courier New" charset="0"/>
                  <a:cs typeface="Courier New" charset="0"/>
                </a:rPr>
                <a:t>1  1   1</a:t>
              </a:r>
            </a:p>
          </p:txBody>
        </p:sp>
        <p:sp>
          <p:nvSpPr>
            <p:cNvPr id="97290" name="Line 72"/>
            <p:cNvSpPr>
              <a:spLocks noChangeShapeType="1"/>
            </p:cNvSpPr>
            <p:nvPr/>
          </p:nvSpPr>
          <p:spPr bwMode="auto">
            <a:xfrm>
              <a:off x="642392" y="1255812"/>
              <a:ext cx="1944216"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zh-CN" altLang="en-US"/>
            </a:p>
          </p:txBody>
        </p:sp>
        <p:cxnSp>
          <p:nvCxnSpPr>
            <p:cNvPr id="97291" name="Straight Connector 4"/>
            <p:cNvCxnSpPr>
              <a:cxnSpLocks noChangeShapeType="1"/>
            </p:cNvCxnSpPr>
            <p:nvPr/>
          </p:nvCxnSpPr>
          <p:spPr bwMode="auto">
            <a:xfrm>
              <a:off x="1938536" y="908720"/>
              <a:ext cx="0" cy="26513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cxnSp>
      </p:grpSp>
      <p:grpSp>
        <p:nvGrpSpPr>
          <p:cNvPr id="11" name="Group 10"/>
          <p:cNvGrpSpPr>
            <a:grpSpLocks/>
          </p:cNvGrpSpPr>
          <p:nvPr/>
        </p:nvGrpSpPr>
        <p:grpSpPr bwMode="auto">
          <a:xfrm>
            <a:off x="8472488" y="1485900"/>
            <a:ext cx="1295400" cy="947738"/>
            <a:chOff x="6588224" y="2481236"/>
            <a:chExt cx="1296144" cy="947764"/>
          </a:xfrm>
        </p:grpSpPr>
        <p:sp>
          <p:nvSpPr>
            <p:cNvPr id="10246" name="Text Box 70"/>
            <p:cNvSpPr txBox="1">
              <a:spLocks noChangeArrowheads="1"/>
            </p:cNvSpPr>
            <p:nvPr/>
          </p:nvSpPr>
          <p:spPr bwMode="auto">
            <a:xfrm>
              <a:off x="6588224" y="2481236"/>
              <a:ext cx="1296144" cy="9477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 0    a</a:t>
              </a:r>
            </a:p>
            <a:p>
              <a:pPr>
                <a:lnSpc>
                  <a:spcPct val="50000"/>
                </a:lnSpc>
                <a:spcBef>
                  <a:spcPts val="1200"/>
                </a:spcBef>
                <a:defRPr/>
              </a:pPr>
              <a:r>
                <a:rPr lang="en-US" sz="1600">
                  <a:latin typeface="Courier New" charset="0"/>
                  <a:cs typeface="Courier New" charset="0"/>
                </a:rPr>
                <a:t> 1    b</a:t>
              </a:r>
            </a:p>
          </p:txBody>
        </p:sp>
        <p:sp>
          <p:nvSpPr>
            <p:cNvPr id="97286" name="Line 72"/>
            <p:cNvSpPr>
              <a:spLocks noChangeShapeType="1"/>
            </p:cNvSpPr>
            <p:nvPr/>
          </p:nvSpPr>
          <p:spPr bwMode="auto">
            <a:xfrm>
              <a:off x="6588224" y="2828328"/>
              <a:ext cx="1296144"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zh-CN" altLang="en-US"/>
            </a:p>
          </p:txBody>
        </p:sp>
        <p:cxnSp>
          <p:nvCxnSpPr>
            <p:cNvPr id="97287" name="Straight Connector 28"/>
            <p:cNvCxnSpPr>
              <a:cxnSpLocks noChangeShapeType="1"/>
            </p:cNvCxnSpPr>
            <p:nvPr/>
          </p:nvCxnSpPr>
          <p:spPr bwMode="auto">
            <a:xfrm>
              <a:off x="7308304" y="2481236"/>
              <a:ext cx="0" cy="94776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cxnSp>
      </p:grpSp>
      <p:grpSp>
        <p:nvGrpSpPr>
          <p:cNvPr id="13" name="组合 12"/>
          <p:cNvGrpSpPr/>
          <p:nvPr/>
        </p:nvGrpSpPr>
        <p:grpSpPr>
          <a:xfrm>
            <a:off x="9824719" y="5876874"/>
            <a:ext cx="2020149" cy="606799"/>
            <a:chOff x="5983536" y="3711931"/>
            <a:chExt cx="5806632" cy="994674"/>
          </a:xfrm>
        </p:grpSpPr>
        <p:grpSp>
          <p:nvGrpSpPr>
            <p:cNvPr id="14" name="组合 13"/>
            <p:cNvGrpSpPr/>
            <p:nvPr/>
          </p:nvGrpSpPr>
          <p:grpSpPr>
            <a:xfrm>
              <a:off x="5983536" y="3711931"/>
              <a:ext cx="5806632" cy="935680"/>
              <a:chOff x="5983536" y="3711931"/>
              <a:chExt cx="5806632" cy="935680"/>
            </a:xfrm>
          </p:grpSpPr>
          <p:sp>
            <p:nvSpPr>
              <p:cNvPr id="16" name="矩形 15"/>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5" name="直接连接符 14"/>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0441698" y="5008992"/>
            <a:ext cx="1421109" cy="864803"/>
            <a:chOff x="1734326" y="1736534"/>
            <a:chExt cx="3184961" cy="1938180"/>
          </a:xfrm>
        </p:grpSpPr>
        <p:pic>
          <p:nvPicPr>
            <p:cNvPr id="19" name="图片 18"/>
            <p:cNvPicPr>
              <a:picLocks noChangeAspect="1"/>
            </p:cNvPicPr>
            <p:nvPr/>
          </p:nvPicPr>
          <p:blipFill>
            <a:blip r:embed="rId6" cstate="print">
              <a:duotone>
                <a:schemeClr val="accent4">
                  <a:shade val="45000"/>
                  <a:satMod val="135000"/>
                </a:schemeClr>
                <a:prstClr val="white"/>
              </a:duotone>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20" name="矩形 19"/>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21"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文本框 21"/>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Multiplexer</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955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05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05000" y="1042988"/>
            <a:ext cx="5029200" cy="2005012"/>
            <a:chOff x="240" y="657"/>
            <a:chExt cx="3168" cy="1263"/>
          </a:xfrm>
        </p:grpSpPr>
        <p:graphicFrame>
          <p:nvGraphicFramePr>
            <p:cNvPr id="99372" name="Object 3"/>
            <p:cNvGraphicFramePr>
              <a:graphicFrameLocks noChangeAspect="1"/>
            </p:cNvGraphicFramePr>
            <p:nvPr/>
          </p:nvGraphicFramePr>
          <p:xfrm>
            <a:off x="240" y="657"/>
            <a:ext cx="2112" cy="1263"/>
          </p:xfrm>
          <a:graphic>
            <a:graphicData uri="http://schemas.openxmlformats.org/presentationml/2006/ole">
              <mc:AlternateContent xmlns:mc="http://schemas.openxmlformats.org/markup-compatibility/2006">
                <mc:Choice xmlns:v="urn:schemas-microsoft-com:vml" Requires="v">
                  <p:oleObj spid="_x0000_s4127" name="VISIO" r:id="rId4" imgW="9756648" imgH="3627120" progId="Visio.Drawing.6">
                    <p:embed/>
                  </p:oleObj>
                </mc:Choice>
                <mc:Fallback>
                  <p:oleObj name="VISIO" r:id="rId4" imgW="9756648" imgH="36271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2890" t="4361" r="48534" b="24588"/>
                        <a:stretch>
                          <a:fillRect/>
                        </a:stretch>
                      </p:blipFill>
                      <p:spPr bwMode="auto">
                        <a:xfrm>
                          <a:off x="240" y="657"/>
                          <a:ext cx="2112" cy="1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1310" name="Text Box 4"/>
            <p:cNvSpPr txBox="1">
              <a:spLocks noChangeArrowheads="1"/>
            </p:cNvSpPr>
            <p:nvPr/>
          </p:nvSpPr>
          <p:spPr bwMode="auto">
            <a:xfrm>
              <a:off x="2592" y="864"/>
              <a:ext cx="816" cy="81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50000"/>
                </a:lnSpc>
                <a:spcBef>
                  <a:spcPct val="50000"/>
                </a:spcBef>
                <a:defRPr/>
              </a:pPr>
              <a:r>
                <a:rPr lang="en-US" sz="1300">
                  <a:solidFill>
                    <a:srgbClr val="A50021"/>
                  </a:solidFill>
                  <a:latin typeface="Courier New" charset="0"/>
                  <a:cs typeface="Courier New" charset="0"/>
                </a:rPr>
                <a:t>a  b  out</a:t>
              </a:r>
              <a:r>
                <a:rPr lang="en-US" sz="1300">
                  <a:latin typeface="Courier New" charset="0"/>
                  <a:cs typeface="Courier New" charset="0"/>
                </a:rPr>
                <a:t>  </a:t>
              </a:r>
            </a:p>
            <a:p>
              <a:pPr eaLnBrk="1" hangingPunct="1">
                <a:lnSpc>
                  <a:spcPct val="50000"/>
                </a:lnSpc>
                <a:spcBef>
                  <a:spcPct val="50000"/>
                </a:spcBef>
                <a:defRPr/>
              </a:pPr>
              <a:r>
                <a:rPr lang="en-US" sz="1300">
                  <a:latin typeface="Courier New" charset="0"/>
                  <a:cs typeface="Courier New" charset="0"/>
                </a:rPr>
                <a:t>0  0   0</a:t>
              </a:r>
            </a:p>
            <a:p>
              <a:pPr eaLnBrk="1" hangingPunct="1">
                <a:lnSpc>
                  <a:spcPct val="50000"/>
                </a:lnSpc>
                <a:spcBef>
                  <a:spcPct val="50000"/>
                </a:spcBef>
                <a:defRPr/>
              </a:pPr>
              <a:r>
                <a:rPr lang="en-US" sz="1300">
                  <a:latin typeface="Courier New" charset="0"/>
                  <a:cs typeface="Courier New" charset="0"/>
                </a:rPr>
                <a:t>0  1   0 </a:t>
              </a:r>
            </a:p>
            <a:p>
              <a:pPr eaLnBrk="1" hangingPunct="1">
                <a:lnSpc>
                  <a:spcPct val="50000"/>
                </a:lnSpc>
                <a:spcBef>
                  <a:spcPct val="50000"/>
                </a:spcBef>
                <a:defRPr/>
              </a:pPr>
              <a:r>
                <a:rPr lang="en-US" sz="1300">
                  <a:latin typeface="Courier New" charset="0"/>
                  <a:cs typeface="Courier New" charset="0"/>
                </a:rPr>
                <a:t>1  0   0 </a:t>
              </a:r>
            </a:p>
            <a:p>
              <a:pPr eaLnBrk="1" hangingPunct="1">
                <a:lnSpc>
                  <a:spcPct val="50000"/>
                </a:lnSpc>
                <a:spcBef>
                  <a:spcPct val="50000"/>
                </a:spcBef>
                <a:defRPr/>
              </a:pPr>
              <a:r>
                <a:rPr lang="en-US" sz="1300">
                  <a:latin typeface="Courier New" charset="0"/>
                  <a:cs typeface="Courier New" charset="0"/>
                </a:rPr>
                <a:t>1  1   1</a:t>
              </a:r>
            </a:p>
          </p:txBody>
        </p:sp>
        <p:sp>
          <p:nvSpPr>
            <p:cNvPr id="99374" name="Rectangle 5"/>
            <p:cNvSpPr>
              <a:spLocks noChangeArrowheads="1"/>
            </p:cNvSpPr>
            <p:nvPr/>
          </p:nvSpPr>
          <p:spPr bwMode="auto">
            <a:xfrm>
              <a:off x="2544" y="672"/>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And.cmp</a:t>
              </a:r>
            </a:p>
          </p:txBody>
        </p:sp>
      </p:grpSp>
      <p:grpSp>
        <p:nvGrpSpPr>
          <p:cNvPr id="3" name="Group 6"/>
          <p:cNvGrpSpPr>
            <a:grpSpLocks/>
          </p:cNvGrpSpPr>
          <p:nvPr/>
        </p:nvGrpSpPr>
        <p:grpSpPr bwMode="auto">
          <a:xfrm>
            <a:off x="6477000" y="3505200"/>
            <a:ext cx="3810000" cy="2590800"/>
            <a:chOff x="3120" y="2208"/>
            <a:chExt cx="2400" cy="1632"/>
          </a:xfrm>
        </p:grpSpPr>
        <p:sp>
          <p:nvSpPr>
            <p:cNvPr id="11307" name="Text Box 7"/>
            <p:cNvSpPr txBox="1">
              <a:spLocks noChangeArrowheads="1"/>
            </p:cNvSpPr>
            <p:nvPr/>
          </p:nvSpPr>
          <p:spPr bwMode="auto">
            <a:xfrm>
              <a:off x="3168" y="2400"/>
              <a:ext cx="2352"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load </a:t>
              </a:r>
              <a:r>
                <a:rPr lang="en-US" sz="1400">
                  <a:solidFill>
                    <a:srgbClr val="A50021"/>
                  </a:solidFill>
                  <a:latin typeface="Courier New" charset="0"/>
                  <a:cs typeface="Courier New" charset="0"/>
                </a:rPr>
                <a:t>And.hdl</a:t>
              </a:r>
              <a:r>
                <a:rPr lang="en-US" sz="140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output-file </a:t>
              </a:r>
              <a:r>
                <a:rPr lang="en-US" sz="1400">
                  <a:solidFill>
                    <a:srgbClr val="A50021"/>
                  </a:solidFill>
                  <a:latin typeface="Courier New" charset="0"/>
                  <a:cs typeface="Courier New" charset="0"/>
                </a:rPr>
                <a:t>And.out</a:t>
              </a:r>
              <a:r>
                <a:rPr lang="en-US" sz="140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compare-to </a:t>
              </a:r>
              <a:r>
                <a:rPr lang="en-US" sz="1400">
                  <a:solidFill>
                    <a:srgbClr val="A50021"/>
                  </a:solidFill>
                  <a:latin typeface="Courier New" charset="0"/>
                  <a:cs typeface="Courier New" charset="0"/>
                </a:rPr>
                <a:t>And.cmp</a:t>
              </a:r>
              <a:r>
                <a:rPr lang="en-US" sz="140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output-list a b out;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set a 0,set b 0,eval,output;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set a 0,set b 1,eval,output;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set a 1,set b 0,eval,output;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set a 1, set b 1, eval, output;</a:t>
              </a:r>
            </a:p>
          </p:txBody>
        </p:sp>
        <p:sp>
          <p:nvSpPr>
            <p:cNvPr id="99371" name="Rectangle 8"/>
            <p:cNvSpPr>
              <a:spLocks noChangeArrowheads="1"/>
            </p:cNvSpPr>
            <p:nvPr/>
          </p:nvSpPr>
          <p:spPr bwMode="auto">
            <a:xfrm>
              <a:off x="3120" y="2208"/>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And.tst</a:t>
              </a:r>
            </a:p>
          </p:txBody>
        </p:sp>
      </p:grpSp>
      <p:grpSp>
        <p:nvGrpSpPr>
          <p:cNvPr id="4" name="Group 9"/>
          <p:cNvGrpSpPr>
            <a:grpSpLocks/>
          </p:cNvGrpSpPr>
          <p:nvPr/>
        </p:nvGrpSpPr>
        <p:grpSpPr bwMode="auto">
          <a:xfrm>
            <a:off x="1981200" y="3505200"/>
            <a:ext cx="3657600" cy="2590800"/>
            <a:chOff x="288" y="2208"/>
            <a:chExt cx="2304" cy="1632"/>
          </a:xfrm>
        </p:grpSpPr>
        <p:sp>
          <p:nvSpPr>
            <p:cNvPr id="99368" name="Rectangle 10"/>
            <p:cNvSpPr>
              <a:spLocks noChangeArrowheads="1"/>
            </p:cNvSpPr>
            <p:nvPr/>
          </p:nvSpPr>
          <p:spPr bwMode="auto">
            <a:xfrm>
              <a:off x="288" y="2208"/>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1306" name="Text Box 11"/>
            <p:cNvSpPr txBox="1">
              <a:spLocks noChangeArrowheads="1"/>
            </p:cNvSpPr>
            <p:nvPr/>
          </p:nvSpPr>
          <p:spPr bwMode="auto">
            <a:xfrm>
              <a:off x="336" y="2400"/>
              <a:ext cx="2256"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grpSp>
      <p:grpSp>
        <p:nvGrpSpPr>
          <p:cNvPr id="11302" name="Group 11301"/>
          <p:cNvGrpSpPr>
            <a:grpSpLocks/>
          </p:cNvGrpSpPr>
          <p:nvPr/>
        </p:nvGrpSpPr>
        <p:grpSpPr bwMode="auto">
          <a:xfrm>
            <a:off x="7418389" y="839789"/>
            <a:ext cx="2867025" cy="2359025"/>
            <a:chOff x="5893816" y="839787"/>
            <a:chExt cx="2867025" cy="2359025"/>
          </a:xfrm>
        </p:grpSpPr>
        <p:sp>
          <p:nvSpPr>
            <p:cNvPr id="99334" name="Freeform 5"/>
            <p:cNvSpPr>
              <a:spLocks/>
            </p:cNvSpPr>
            <p:nvPr/>
          </p:nvSpPr>
          <p:spPr bwMode="auto">
            <a:xfrm>
              <a:off x="5893816" y="839787"/>
              <a:ext cx="2867025" cy="2359025"/>
            </a:xfrm>
            <a:custGeom>
              <a:avLst/>
              <a:gdLst>
                <a:gd name="T0" fmla="*/ 2147483647 w 3614"/>
                <a:gd name="T1" fmla="*/ 2147483647 h 2972"/>
                <a:gd name="T2" fmla="*/ 2147483647 w 3614"/>
                <a:gd name="T3" fmla="*/ 2147483647 h 2972"/>
                <a:gd name="T4" fmla="*/ 2147483647 w 3614"/>
                <a:gd name="T5" fmla="*/ 2147483647 h 2972"/>
                <a:gd name="T6" fmla="*/ 2147483647 w 3614"/>
                <a:gd name="T7" fmla="*/ 2147483647 h 2972"/>
                <a:gd name="T8" fmla="*/ 2147483647 w 3614"/>
                <a:gd name="T9" fmla="*/ 2147483647 h 2972"/>
                <a:gd name="T10" fmla="*/ 2147483647 w 3614"/>
                <a:gd name="T11" fmla="*/ 2147483647 h 2972"/>
                <a:gd name="T12" fmla="*/ 2147483647 w 3614"/>
                <a:gd name="T13" fmla="*/ 2147483647 h 2972"/>
                <a:gd name="T14" fmla="*/ 2147483647 w 3614"/>
                <a:gd name="T15" fmla="*/ 2147483647 h 2972"/>
                <a:gd name="T16" fmla="*/ 2147483647 w 3614"/>
                <a:gd name="T17" fmla="*/ 2147483647 h 2972"/>
                <a:gd name="T18" fmla="*/ 2147483647 w 3614"/>
                <a:gd name="T19" fmla="*/ 2147483647 h 2972"/>
                <a:gd name="T20" fmla="*/ 2147483647 w 3614"/>
                <a:gd name="T21" fmla="*/ 2147483647 h 2972"/>
                <a:gd name="T22" fmla="*/ 2147483647 w 3614"/>
                <a:gd name="T23" fmla="*/ 2147483647 h 2972"/>
                <a:gd name="T24" fmla="*/ 2147483647 w 3614"/>
                <a:gd name="T25" fmla="*/ 2147483647 h 2972"/>
                <a:gd name="T26" fmla="*/ 2147483647 w 3614"/>
                <a:gd name="T27" fmla="*/ 2147483647 h 2972"/>
                <a:gd name="T28" fmla="*/ 2147483647 w 3614"/>
                <a:gd name="T29" fmla="*/ 2147483647 h 2972"/>
                <a:gd name="T30" fmla="*/ 2147483647 w 3614"/>
                <a:gd name="T31" fmla="*/ 2147483647 h 2972"/>
                <a:gd name="T32" fmla="*/ 2147483647 w 3614"/>
                <a:gd name="T33" fmla="*/ 2147483647 h 2972"/>
                <a:gd name="T34" fmla="*/ 2147483647 w 3614"/>
                <a:gd name="T35" fmla="*/ 2147483647 h 2972"/>
                <a:gd name="T36" fmla="*/ 2147483647 w 3614"/>
                <a:gd name="T37" fmla="*/ 2147483647 h 2972"/>
                <a:gd name="T38" fmla="*/ 2147483647 w 3614"/>
                <a:gd name="T39" fmla="*/ 2147483647 h 2972"/>
                <a:gd name="T40" fmla="*/ 2147483647 w 3614"/>
                <a:gd name="T41" fmla="*/ 2147483647 h 2972"/>
                <a:gd name="T42" fmla="*/ 2147483647 w 3614"/>
                <a:gd name="T43" fmla="*/ 2147483647 h 2972"/>
                <a:gd name="T44" fmla="*/ 2147483647 w 3614"/>
                <a:gd name="T45" fmla="*/ 2147483647 h 2972"/>
                <a:gd name="T46" fmla="*/ 2147483647 w 3614"/>
                <a:gd name="T47" fmla="*/ 2147483647 h 2972"/>
                <a:gd name="T48" fmla="*/ 2147483647 w 3614"/>
                <a:gd name="T49" fmla="*/ 2147483647 h 2972"/>
                <a:gd name="T50" fmla="*/ 2147483647 w 3614"/>
                <a:gd name="T51" fmla="*/ 2147483647 h 2972"/>
                <a:gd name="T52" fmla="*/ 2147483647 w 3614"/>
                <a:gd name="T53" fmla="*/ 2147483647 h 2972"/>
                <a:gd name="T54" fmla="*/ 2147483647 w 3614"/>
                <a:gd name="T55" fmla="*/ 2147483647 h 2972"/>
                <a:gd name="T56" fmla="*/ 2147483647 w 3614"/>
                <a:gd name="T57" fmla="*/ 2147483647 h 2972"/>
                <a:gd name="T58" fmla="*/ 2147483647 w 3614"/>
                <a:gd name="T59" fmla="*/ 2147483647 h 2972"/>
                <a:gd name="T60" fmla="*/ 2147483647 w 3614"/>
                <a:gd name="T61" fmla="*/ 2147483647 h 2972"/>
                <a:gd name="T62" fmla="*/ 2147483647 w 3614"/>
                <a:gd name="T63" fmla="*/ 2147483647 h 2972"/>
                <a:gd name="T64" fmla="*/ 2147483647 w 3614"/>
                <a:gd name="T65" fmla="*/ 2147483647 h 2972"/>
                <a:gd name="T66" fmla="*/ 2147483647 w 3614"/>
                <a:gd name="T67" fmla="*/ 2147483647 h 2972"/>
                <a:gd name="T68" fmla="*/ 2147483647 w 3614"/>
                <a:gd name="T69" fmla="*/ 2147483647 h 2972"/>
                <a:gd name="T70" fmla="*/ 2147483647 w 3614"/>
                <a:gd name="T71" fmla="*/ 2147483647 h 2972"/>
                <a:gd name="T72" fmla="*/ 2147483647 w 3614"/>
                <a:gd name="T73" fmla="*/ 2147483647 h 2972"/>
                <a:gd name="T74" fmla="*/ 2147483647 w 3614"/>
                <a:gd name="T75" fmla="*/ 2147483647 h 2972"/>
                <a:gd name="T76" fmla="*/ 0 w 3614"/>
                <a:gd name="T77" fmla="*/ 2147483647 h 2972"/>
                <a:gd name="T78" fmla="*/ 2147483647 w 3614"/>
                <a:gd name="T79" fmla="*/ 2147483647 h 2972"/>
                <a:gd name="T80" fmla="*/ 2147483647 w 3614"/>
                <a:gd name="T81" fmla="*/ 2147483647 h 2972"/>
                <a:gd name="T82" fmla="*/ 2147483647 w 3614"/>
                <a:gd name="T83" fmla="*/ 2147483647 h 2972"/>
                <a:gd name="T84" fmla="*/ 2147483647 w 3614"/>
                <a:gd name="T85" fmla="*/ 2147483647 h 2972"/>
                <a:gd name="T86" fmla="*/ 2147483647 w 3614"/>
                <a:gd name="T87" fmla="*/ 2147483647 h 2972"/>
                <a:gd name="T88" fmla="*/ 2147483647 w 3614"/>
                <a:gd name="T89" fmla="*/ 2147483647 h 2972"/>
                <a:gd name="T90" fmla="*/ 2147483647 w 3614"/>
                <a:gd name="T91" fmla="*/ 2147483647 h 2972"/>
                <a:gd name="T92" fmla="*/ 2147483647 w 3614"/>
                <a:gd name="T93" fmla="*/ 2147483647 h 2972"/>
                <a:gd name="T94" fmla="*/ 2147483647 w 3614"/>
                <a:gd name="T95" fmla="*/ 2147483647 h 2972"/>
                <a:gd name="T96" fmla="*/ 2147483647 w 3614"/>
                <a:gd name="T97" fmla="*/ 2147483647 h 2972"/>
                <a:gd name="T98" fmla="*/ 2147483647 w 3614"/>
                <a:gd name="T99" fmla="*/ 2147483647 h 2972"/>
                <a:gd name="T100" fmla="*/ 2147483647 w 3614"/>
                <a:gd name="T101" fmla="*/ 2147483647 h 2972"/>
                <a:gd name="T102" fmla="*/ 2147483647 w 3614"/>
                <a:gd name="T103" fmla="*/ 2147483647 h 2972"/>
                <a:gd name="T104" fmla="*/ 2147483647 w 3614"/>
                <a:gd name="T105" fmla="*/ 2147483647 h 2972"/>
                <a:gd name="T106" fmla="*/ 2147483647 w 3614"/>
                <a:gd name="T107" fmla="*/ 2147483647 h 2972"/>
                <a:gd name="T108" fmla="*/ 2147483647 w 3614"/>
                <a:gd name="T109" fmla="*/ 2147483647 h 2972"/>
                <a:gd name="T110" fmla="*/ 2147483647 w 3614"/>
                <a:gd name="T111" fmla="*/ 2147483647 h 2972"/>
                <a:gd name="T112" fmla="*/ 2147483647 w 3614"/>
                <a:gd name="T113" fmla="*/ 2147483647 h 2972"/>
                <a:gd name="T114" fmla="*/ 2147483647 w 3614"/>
                <a:gd name="T115" fmla="*/ 2147483647 h 2972"/>
                <a:gd name="T116" fmla="*/ 2147483647 w 3614"/>
                <a:gd name="T117" fmla="*/ 2147483647 h 2972"/>
                <a:gd name="T118" fmla="*/ 2147483647 w 3614"/>
                <a:gd name="T119" fmla="*/ 2147483647 h 2972"/>
                <a:gd name="T120" fmla="*/ 2147483647 w 3614"/>
                <a:gd name="T121" fmla="*/ 2147483647 h 2972"/>
                <a:gd name="T122" fmla="*/ 2147483647 w 3614"/>
                <a:gd name="T123" fmla="*/ 2147483647 h 2972"/>
                <a:gd name="T124" fmla="*/ 2147483647 w 3614"/>
                <a:gd name="T125" fmla="*/ 2147483647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endParaRPr lang="zh-CN" altLang="en-US"/>
            </a:p>
          </p:txBody>
        </p:sp>
        <p:sp>
          <p:nvSpPr>
            <p:cNvPr id="99335" name="Freeform 24"/>
            <p:cNvSpPr>
              <a:spLocks/>
            </p:cNvSpPr>
            <p:nvPr/>
          </p:nvSpPr>
          <p:spPr bwMode="auto">
            <a:xfrm>
              <a:off x="8115745" y="2539999"/>
              <a:ext cx="573088" cy="649288"/>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endParaRPr lang="zh-CN" altLang="en-US"/>
            </a:p>
          </p:txBody>
        </p:sp>
        <p:sp>
          <p:nvSpPr>
            <p:cNvPr id="99336" name="Freeform 25"/>
            <p:cNvSpPr>
              <a:spLocks/>
            </p:cNvSpPr>
            <p:nvPr/>
          </p:nvSpPr>
          <p:spPr bwMode="auto">
            <a:xfrm>
              <a:off x="8215758" y="2547937"/>
              <a:ext cx="77788" cy="68263"/>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7" name="Freeform 26"/>
            <p:cNvSpPr>
              <a:spLocks/>
            </p:cNvSpPr>
            <p:nvPr/>
          </p:nvSpPr>
          <p:spPr bwMode="auto">
            <a:xfrm>
              <a:off x="8296720" y="2687637"/>
              <a:ext cx="42863" cy="19050"/>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8" name="Freeform 27"/>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9" name="Freeform 28"/>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0" name="Freeform 29"/>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1" name="Freeform 30"/>
            <p:cNvSpPr>
              <a:spLocks/>
            </p:cNvSpPr>
            <p:nvPr/>
          </p:nvSpPr>
          <p:spPr bwMode="auto">
            <a:xfrm>
              <a:off x="8309420" y="2539999"/>
              <a:ext cx="250825" cy="252413"/>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2" name="Freeform 31"/>
            <p:cNvSpPr>
              <a:spLocks/>
            </p:cNvSpPr>
            <p:nvPr/>
          </p:nvSpPr>
          <p:spPr bwMode="auto">
            <a:xfrm>
              <a:off x="8444358" y="2733674"/>
              <a:ext cx="1588" cy="3175"/>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3" name="Freeform 32"/>
            <p:cNvSpPr>
              <a:spLocks noEditPoints="1"/>
            </p:cNvSpPr>
            <p:nvPr/>
          </p:nvSpPr>
          <p:spPr bwMode="auto">
            <a:xfrm>
              <a:off x="8309420" y="2539999"/>
              <a:ext cx="273050" cy="312738"/>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4" name="Freeform 33"/>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5" name="Freeform 34"/>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6" name="Freeform 35"/>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7" name="Freeform 36"/>
            <p:cNvSpPr>
              <a:spLocks/>
            </p:cNvSpPr>
            <p:nvPr/>
          </p:nvSpPr>
          <p:spPr bwMode="auto">
            <a:xfrm>
              <a:off x="8144320" y="2697162"/>
              <a:ext cx="269875" cy="334963"/>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8" name="Freeform 37"/>
            <p:cNvSpPr>
              <a:spLocks/>
            </p:cNvSpPr>
            <p:nvPr/>
          </p:nvSpPr>
          <p:spPr bwMode="auto">
            <a:xfrm>
              <a:off x="8261795" y="2709862"/>
              <a:ext cx="1588" cy="15875"/>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9" name="Freeform 38"/>
            <p:cNvSpPr>
              <a:spLocks/>
            </p:cNvSpPr>
            <p:nvPr/>
          </p:nvSpPr>
          <p:spPr bwMode="auto">
            <a:xfrm>
              <a:off x="8115745" y="2697162"/>
              <a:ext cx="361950" cy="479425"/>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0" name="Freeform 39"/>
            <p:cNvSpPr>
              <a:spLocks/>
            </p:cNvSpPr>
            <p:nvPr/>
          </p:nvSpPr>
          <p:spPr bwMode="auto">
            <a:xfrm>
              <a:off x="8307833" y="2700337"/>
              <a:ext cx="19050" cy="6350"/>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1" name="Freeform 40"/>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2" name="Freeform 41"/>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3" name="Freeform 42"/>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4" name="Freeform 43"/>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5" name="Freeform 44"/>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6" name="Freeform 45"/>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7" name="Freeform 46"/>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8" name="Freeform 47"/>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9" name="Freeform 48"/>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0" name="Freeform 49"/>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1" name="Freeform 50"/>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2" name="Freeform 51"/>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3" name="Freeform 52"/>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4" name="Freeform 53"/>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5" name="Freeform 54"/>
            <p:cNvSpPr>
              <a:spLocks/>
            </p:cNvSpPr>
            <p:nvPr/>
          </p:nvSpPr>
          <p:spPr bwMode="auto">
            <a:xfrm>
              <a:off x="8222108" y="2593974"/>
              <a:ext cx="87313" cy="36513"/>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6" name="Freeform 55"/>
            <p:cNvSpPr>
              <a:spLocks/>
            </p:cNvSpPr>
            <p:nvPr/>
          </p:nvSpPr>
          <p:spPr bwMode="auto">
            <a:xfrm>
              <a:off x="8228458" y="2587624"/>
              <a:ext cx="65088" cy="28575"/>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7" name="Text Box 15"/>
            <p:cNvSpPr txBox="1">
              <a:spLocks noChangeArrowheads="1"/>
            </p:cNvSpPr>
            <p:nvPr/>
          </p:nvSpPr>
          <p:spPr bwMode="auto">
            <a:xfrm>
              <a:off x="6400800" y="914400"/>
              <a:ext cx="2209800" cy="222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spcBef>
                  <a:spcPct val="70000"/>
                </a:spcBef>
              </a:pPr>
              <a:r>
                <a:rPr lang="en-US" altLang="zh-CN" sz="1800" u="sng">
                  <a:latin typeface="Comic Sans MS" panose="030F0702030302020204" pitchFamily="66" charset="0"/>
                  <a:cs typeface="Arial" panose="020B0604020202020204" pitchFamily="34" charset="0"/>
                </a:rPr>
                <a:t>Contract:</a:t>
              </a:r>
            </a:p>
            <a:p>
              <a:pPr>
                <a:spcBef>
                  <a:spcPct val="70000"/>
                </a:spcBef>
              </a:pPr>
              <a:r>
                <a:rPr lang="en-US" altLang="zh-CN" sz="1800">
                  <a:latin typeface="Comic Sans MS" panose="030F0702030302020204" pitchFamily="66" charset="0"/>
                  <a:cs typeface="Arial" panose="020B0604020202020204" pitchFamily="34" charset="0"/>
                </a:rPr>
                <a:t>When running your </a:t>
              </a:r>
              <a:r>
                <a:rPr lang="en-US" altLang="zh-CN" sz="1800">
                  <a:latin typeface="Courier New" panose="02070309020205020404" pitchFamily="49" charset="0"/>
                  <a:cs typeface="Courier New" panose="02070309020205020404" pitchFamily="49" charset="0"/>
                </a:rPr>
                <a:t>.hdl</a:t>
              </a:r>
              <a:r>
                <a:rPr lang="en-US" altLang="zh-CN" sz="1800">
                  <a:latin typeface="Comic Sans MS" panose="030F0702030302020204" pitchFamily="66" charset="0"/>
                  <a:cs typeface="Arial" panose="020B0604020202020204" pitchFamily="34" charset="0"/>
                </a:rPr>
                <a:t> on our </a:t>
              </a:r>
              <a:r>
                <a:rPr lang="en-US" altLang="zh-CN" sz="1800">
                  <a:latin typeface="Courier New" panose="02070309020205020404" pitchFamily="49" charset="0"/>
                  <a:cs typeface="Courier New" panose="02070309020205020404" pitchFamily="49" charset="0"/>
                </a:rPr>
                <a:t>.tst</a:t>
              </a:r>
              <a:r>
                <a:rPr lang="en-US" altLang="zh-CN" sz="1800">
                  <a:latin typeface="Comic Sans MS" panose="030F0702030302020204" pitchFamily="66" charset="0"/>
                  <a:cs typeface="Arial" panose="020B0604020202020204" pitchFamily="34" charset="0"/>
                </a:rPr>
                <a:t>, your </a:t>
              </a:r>
              <a:r>
                <a:rPr lang="en-US" altLang="zh-CN" sz="1800">
                  <a:latin typeface="Courier New" panose="02070309020205020404" pitchFamily="49" charset="0"/>
                  <a:cs typeface="Courier New" panose="02070309020205020404" pitchFamily="49" charset="0"/>
                </a:rPr>
                <a:t>.out</a:t>
              </a:r>
              <a:r>
                <a:rPr lang="en-US" altLang="zh-CN" sz="1800">
                  <a:latin typeface="Comic Sans MS" panose="030F0702030302020204" pitchFamily="66" charset="0"/>
                  <a:cs typeface="Arial" panose="020B0604020202020204" pitchFamily="34" charset="0"/>
                </a:rPr>
                <a:t> should be the same as</a:t>
              </a:r>
              <a:br>
                <a:rPr lang="en-US" altLang="zh-CN" sz="1800">
                  <a:latin typeface="Comic Sans MS" panose="030F0702030302020204" pitchFamily="66" charset="0"/>
                  <a:cs typeface="Arial" panose="020B0604020202020204" pitchFamily="34" charset="0"/>
                </a:rPr>
              </a:br>
              <a:r>
                <a:rPr lang="en-US" altLang="zh-CN" sz="1800">
                  <a:latin typeface="Comic Sans MS" panose="030F0702030302020204" pitchFamily="66" charset="0"/>
                  <a:cs typeface="Arial" panose="020B0604020202020204" pitchFamily="34" charset="0"/>
                </a:rPr>
                <a:t>our </a:t>
              </a:r>
              <a:r>
                <a:rPr lang="en-US" altLang="zh-CN" sz="1800">
                  <a:latin typeface="Courier New" panose="02070309020205020404" pitchFamily="49" charset="0"/>
                  <a:cs typeface="Courier New" panose="02070309020205020404" pitchFamily="49" charset="0"/>
                </a:rPr>
                <a:t>.cmp.</a:t>
              </a:r>
            </a:p>
          </p:txBody>
        </p:sp>
      </p:grpSp>
      <p:grpSp>
        <p:nvGrpSpPr>
          <p:cNvPr id="48" name="组合 47"/>
          <p:cNvGrpSpPr/>
          <p:nvPr/>
        </p:nvGrpSpPr>
        <p:grpSpPr>
          <a:xfrm>
            <a:off x="9824719" y="5876874"/>
            <a:ext cx="2020149" cy="606799"/>
            <a:chOff x="5983536" y="3711931"/>
            <a:chExt cx="5806632" cy="994674"/>
          </a:xfrm>
        </p:grpSpPr>
        <p:grpSp>
          <p:nvGrpSpPr>
            <p:cNvPr id="49" name="组合 48"/>
            <p:cNvGrpSpPr/>
            <p:nvPr/>
          </p:nvGrpSpPr>
          <p:grpSpPr>
            <a:xfrm>
              <a:off x="5983536" y="3711931"/>
              <a:ext cx="5806632" cy="935680"/>
              <a:chOff x="5983536" y="3711931"/>
              <a:chExt cx="5806632" cy="935680"/>
            </a:xfrm>
          </p:grpSpPr>
          <p:sp>
            <p:nvSpPr>
              <p:cNvPr id="51" name="矩形 50"/>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矩形 51"/>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50" name="直接连接符 49"/>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10441698" y="5008992"/>
            <a:ext cx="1421109" cy="864803"/>
            <a:chOff x="1734326" y="1736534"/>
            <a:chExt cx="3184961" cy="1938180"/>
          </a:xfrm>
        </p:grpSpPr>
        <p:pic>
          <p:nvPicPr>
            <p:cNvPr id="54" name="图片 53"/>
            <p:cNvPicPr>
              <a:picLocks noChangeAspect="1"/>
            </p:cNvPicPr>
            <p:nvPr/>
          </p:nvPicPr>
          <p:blipFill>
            <a:blip r:embed="rId6" cstate="print">
              <a:duotone>
                <a:schemeClr val="accent4">
                  <a:shade val="45000"/>
                  <a:satMod val="135000"/>
                </a:schemeClr>
                <a:prstClr val="white"/>
              </a:duotone>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55" name="矩形 54"/>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56"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7" name="文本框 5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Example: 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93940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78" name="Object 3"/>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5180" name="VISIO" r:id="rId4" imgW="9756648" imgH="3627120" progId="Visio.Drawing.6">
                  <p:embed/>
                </p:oleObj>
              </mc:Choice>
              <mc:Fallback>
                <p:oleObj name="VISIO" r:id="rId4" imgW="9756648" imgH="36271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1379" name="Object 4"/>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5181" name="Clip" r:id="rId6" imgW="987425" imgH="1473200" progId="MS_ClipArt_Gallery.2">
                  <p:embed/>
                </p:oleObj>
              </mc:Choice>
              <mc:Fallback>
                <p:oleObj name="Clip" r:id="rId6" imgW="987425" imgH="147320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2293" name="Text Box 5"/>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1381" name="Rectangle 6"/>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01382" name="Rectangle 7"/>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Interface:</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1 exactly when a=b=1 </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pSp>
        <p:nvGrpSpPr>
          <p:cNvPr id="8" name="组合 7"/>
          <p:cNvGrpSpPr/>
          <p:nvPr/>
        </p:nvGrpSpPr>
        <p:grpSpPr>
          <a:xfrm>
            <a:off x="9824719" y="5876874"/>
            <a:ext cx="2020149" cy="606799"/>
            <a:chOff x="5983536" y="3711931"/>
            <a:chExt cx="5806632" cy="994674"/>
          </a:xfrm>
        </p:grpSpPr>
        <p:grpSp>
          <p:nvGrpSpPr>
            <p:cNvPr id="9" name="组合 8"/>
            <p:cNvGrpSpPr/>
            <p:nvPr/>
          </p:nvGrpSpPr>
          <p:grpSpPr>
            <a:xfrm>
              <a:off x="5983536" y="3711931"/>
              <a:ext cx="5806632" cy="935680"/>
              <a:chOff x="5983536" y="3711931"/>
              <a:chExt cx="5806632" cy="935680"/>
            </a:xfrm>
          </p:grpSpPr>
          <p:sp>
            <p:nvSpPr>
              <p:cNvPr id="11" name="矩形 10"/>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11"/>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0" name="直接连接符 9"/>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0441698" y="5008992"/>
            <a:ext cx="1421109" cy="864803"/>
            <a:chOff x="1734326" y="1736534"/>
            <a:chExt cx="3184961" cy="1938180"/>
          </a:xfrm>
        </p:grpSpPr>
        <p:pic>
          <p:nvPicPr>
            <p:cNvPr id="14" name="图片 13"/>
            <p:cNvPicPr>
              <a:picLocks noChangeAspect="1"/>
            </p:cNvPicPr>
            <p:nvPr/>
          </p:nvPicPr>
          <p:blipFill>
            <a:blip r:embed="rId8" cstate="print">
              <a:duotone>
                <a:schemeClr val="accent4">
                  <a:shade val="45000"/>
                  <a:satMod val="135000"/>
                </a:schemeClr>
                <a:prstClr val="white"/>
              </a:duotone>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15" name="矩形 14"/>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16"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7" name="文本框 1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153181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3426" name="Object 3"/>
          <p:cNvGraphicFramePr>
            <a:graphicFrameLocks noChangeAspect="1"/>
          </p:cNvGraphicFramePr>
          <p:nvPr/>
        </p:nvGraphicFramePr>
        <p:xfrm>
          <a:off x="2590800" y="1347788"/>
          <a:ext cx="7086600" cy="2005012"/>
        </p:xfrm>
        <a:graphic>
          <a:graphicData uri="http://schemas.openxmlformats.org/presentationml/2006/ole">
            <mc:AlternateContent xmlns:mc="http://schemas.openxmlformats.org/markup-compatibility/2006">
              <mc:Choice xmlns:v="urn:schemas-microsoft-com:vml" Requires="v">
                <p:oleObj spid="_x0000_s6204" name="VISIO" r:id="rId4" imgW="9744075" imgH="3629025" progId="Visio.Drawing.6">
                  <p:embed/>
                </p:oleObj>
              </mc:Choice>
              <mc:Fallback>
                <p:oleObj name="VISIO" r:id="rId4" imgW="9744075" imgH="362902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90800" y="1347788"/>
                        <a:ext cx="7086600"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103427" name="Picture 4" descr="Click To Download"/>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077200" y="762000"/>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3429"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6205" name="Clip" r:id="rId7" imgW="987425" imgH="1473200" progId="MS_ClipArt_Gallery.2">
                  <p:embed/>
                </p:oleObj>
              </mc:Choice>
              <mc:Fallback>
                <p:oleObj name="Clip" r:id="rId7" imgW="987425" imgH="1473200" progId="MS_ClipArt_Gallery.2">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3319" name="Text Box 7"/>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3431" name="Rectangle 8"/>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grpSp>
        <p:nvGrpSpPr>
          <p:cNvPr id="9" name="组合 8"/>
          <p:cNvGrpSpPr/>
          <p:nvPr/>
        </p:nvGrpSpPr>
        <p:grpSpPr>
          <a:xfrm>
            <a:off x="9824719" y="5876874"/>
            <a:ext cx="2020149" cy="606799"/>
            <a:chOff x="5983536" y="3711931"/>
            <a:chExt cx="5806632" cy="994674"/>
          </a:xfrm>
        </p:grpSpPr>
        <p:grpSp>
          <p:nvGrpSpPr>
            <p:cNvPr id="10" name="组合 9"/>
            <p:cNvGrpSpPr/>
            <p:nvPr/>
          </p:nvGrpSpPr>
          <p:grpSpPr>
            <a:xfrm>
              <a:off x="5983536" y="3711931"/>
              <a:ext cx="5806632" cy="935680"/>
              <a:chOff x="5983536" y="3711931"/>
              <a:chExt cx="5806632" cy="935680"/>
            </a:xfrm>
          </p:grpSpPr>
          <p:sp>
            <p:nvSpPr>
              <p:cNvPr id="12" name="矩形 11"/>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1" name="直接连接符 10"/>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0441698" y="5008992"/>
            <a:ext cx="1421109" cy="864803"/>
            <a:chOff x="1734326" y="1736534"/>
            <a:chExt cx="3184961" cy="1938180"/>
          </a:xfrm>
        </p:grpSpPr>
        <p:pic>
          <p:nvPicPr>
            <p:cNvPr id="15" name="图片 14"/>
            <p:cNvPicPr>
              <a:picLocks noChangeAspect="1"/>
            </p:cNvPicPr>
            <p:nvPr/>
          </p:nvPicPr>
          <p:blipFill>
            <a:blip r:embed="rId9" cstate="print">
              <a:duotone>
                <a:schemeClr val="accent4">
                  <a:shade val="45000"/>
                  <a:satMod val="135000"/>
                </a:schemeClr>
                <a:prstClr val="white"/>
              </a:duotone>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16" name="矩形 15"/>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17"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1704170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3" name="Object 2"/>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7228" name="VISIO" r:id="rId4" imgW="9756648" imgH="3627120" progId="Visio.Drawing.6">
                  <p:embed/>
                </p:oleObj>
              </mc:Choice>
              <mc:Fallback>
                <p:oleObj name="VISIO" r:id="rId4" imgW="9756648" imgH="36271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5474"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4340" name="Text Box 4"/>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5476" name="Rectangle 5"/>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graphicFrame>
        <p:nvGraphicFramePr>
          <p:cNvPr id="105478" name="Object 7"/>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7229" name="Clip" r:id="rId6" imgW="987425" imgH="1473200" progId="MS_ClipArt_Gallery.2">
                  <p:embed/>
                </p:oleObj>
              </mc:Choice>
              <mc:Fallback>
                <p:oleObj name="Clip" r:id="rId6" imgW="987425" imgH="147320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pic>
        <p:nvPicPr>
          <p:cNvPr id="105479"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1447800"/>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 name="组合 8"/>
          <p:cNvGrpSpPr/>
          <p:nvPr/>
        </p:nvGrpSpPr>
        <p:grpSpPr>
          <a:xfrm>
            <a:off x="9824719" y="5876874"/>
            <a:ext cx="2020149" cy="606799"/>
            <a:chOff x="5983536" y="3711931"/>
            <a:chExt cx="5806632" cy="994674"/>
          </a:xfrm>
        </p:grpSpPr>
        <p:grpSp>
          <p:nvGrpSpPr>
            <p:cNvPr id="10" name="组合 9"/>
            <p:cNvGrpSpPr/>
            <p:nvPr/>
          </p:nvGrpSpPr>
          <p:grpSpPr>
            <a:xfrm>
              <a:off x="5983536" y="3711931"/>
              <a:ext cx="5806632" cy="935680"/>
              <a:chOff x="5983536" y="3711931"/>
              <a:chExt cx="5806632" cy="935680"/>
            </a:xfrm>
          </p:grpSpPr>
          <p:sp>
            <p:nvSpPr>
              <p:cNvPr id="12" name="矩形 11"/>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1" name="直接连接符 10"/>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0441698" y="5008992"/>
            <a:ext cx="1421109" cy="864803"/>
            <a:chOff x="1734326" y="1736534"/>
            <a:chExt cx="3184961" cy="1938180"/>
          </a:xfrm>
        </p:grpSpPr>
        <p:pic>
          <p:nvPicPr>
            <p:cNvPr id="15" name="图片 14"/>
            <p:cNvPicPr>
              <a:picLocks noChangeAspect="1"/>
            </p:cNvPicPr>
            <p:nvPr/>
          </p:nvPicPr>
          <p:blipFill>
            <a:blip r:embed="rId9" cstate="print">
              <a:duotone>
                <a:schemeClr val="accent4">
                  <a:shade val="45000"/>
                  <a:satMod val="135000"/>
                </a:schemeClr>
                <a:prstClr val="white"/>
              </a:duotone>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16" name="矩形 15"/>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17"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7044705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57600" y="3810000"/>
            <a:ext cx="5029200" cy="2286000"/>
          </a:xfrm>
          <a:prstGeom prst="rect">
            <a:avLst/>
          </a:prstGeom>
          <a:solidFill>
            <a:srgbClr val="F3F3FF"/>
          </a:solidFill>
          <a:ln w="9525">
            <a:solidFill>
              <a:srgbClr val="000099"/>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a:t>
            </a:r>
            <a:r>
              <a:rPr lang="en-US" sz="1400">
                <a:solidFill>
                  <a:srgbClr val="CC3300"/>
                </a:solidFill>
                <a:latin typeface="Courier New" charset="0"/>
                <a:cs typeface="Courier New" charset="0"/>
              </a:rPr>
              <a:t>Nand(a = a,</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b = b,</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out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a:t>
            </a:r>
            <a:endParaRPr lang="en-US" sz="1400">
              <a:solidFill>
                <a:srgbClr val="CC3300"/>
              </a:solidFill>
              <a:latin typeface="Arial Unicode MS" charset="0"/>
              <a:cs typeface="Arial Unicode MS" charset="0"/>
            </a:endParaRPr>
          </a:p>
          <a:p>
            <a:pPr>
              <a:spcBef>
                <a:spcPct val="20000"/>
              </a:spcBef>
              <a:buClr>
                <a:srgbClr val="006600"/>
              </a:buClr>
              <a:buSzPct val="85000"/>
              <a:buFont typeface="Wingdings" charset="0"/>
              <a:buNone/>
              <a:defRPr/>
            </a:pPr>
            <a:r>
              <a:rPr lang="en-US" sz="1400">
                <a:solidFill>
                  <a:srgbClr val="CC3300"/>
                </a:solidFill>
                <a:latin typeface="Courier New" charset="0"/>
                <a:cs typeface="Courier New" charset="0"/>
              </a:rPr>
              <a:t>    Not(in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 out = out)</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7522"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7523" name="Object 4"/>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8252" name="VISIO" r:id="rId4" imgW="9756648" imgH="3627120" progId="Visio.Drawing.6">
                  <p:embed/>
                </p:oleObj>
              </mc:Choice>
              <mc:Fallback>
                <p:oleObj name="VISIO" r:id="rId4" imgW="9756648" imgH="36271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7525"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8253" name="Clip" r:id="rId6" imgW="987425" imgH="1473200" progId="MS_ClipArt_Gallery.2">
                  <p:embed/>
                </p:oleObj>
              </mc:Choice>
              <mc:Fallback>
                <p:oleObj name="Clip" r:id="rId6" imgW="987425" imgH="147320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07526" name="Rectangle 7"/>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pic>
        <p:nvPicPr>
          <p:cNvPr id="107527"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3886200"/>
            <a:ext cx="609600" cy="609600"/>
          </a:xfrm>
          <a:prstGeom prst="rect">
            <a:avLst/>
          </a:prstGeom>
          <a:solidFill>
            <a:srgbClr val="F3F3FF"/>
          </a:solidFill>
          <a:ln>
            <a:noFill/>
          </a:ln>
          <a:extLst>
            <a:ext uri="{91240B29-F687-4f45-9708-019B960494DF}">
              <a14:hiddenLine xmlns:a14="http://schemas.microsoft.com/office/drawing/2010/main" xmlns="" w="9525">
                <a:solidFill>
                  <a:srgbClr val="000000"/>
                </a:solidFill>
                <a:miter lim="800000"/>
                <a:headEnd/>
                <a:tailEnd/>
              </a14:hiddenLine>
            </a:ext>
          </a:extLst>
        </p:spPr>
      </p:pic>
      <p:grpSp>
        <p:nvGrpSpPr>
          <p:cNvPr id="9" name="组合 8"/>
          <p:cNvGrpSpPr/>
          <p:nvPr/>
        </p:nvGrpSpPr>
        <p:grpSpPr>
          <a:xfrm>
            <a:off x="9824719" y="5876874"/>
            <a:ext cx="2020149" cy="606799"/>
            <a:chOff x="5983536" y="3711931"/>
            <a:chExt cx="5806632" cy="994674"/>
          </a:xfrm>
        </p:grpSpPr>
        <p:grpSp>
          <p:nvGrpSpPr>
            <p:cNvPr id="10" name="组合 9"/>
            <p:cNvGrpSpPr/>
            <p:nvPr/>
          </p:nvGrpSpPr>
          <p:grpSpPr>
            <a:xfrm>
              <a:off x="5983536" y="3711931"/>
              <a:ext cx="5806632" cy="935680"/>
              <a:chOff x="5983536" y="3711931"/>
              <a:chExt cx="5806632" cy="935680"/>
            </a:xfrm>
          </p:grpSpPr>
          <p:sp>
            <p:nvSpPr>
              <p:cNvPr id="12" name="矩形 11"/>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1" name="直接连接符 10"/>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0441698" y="5008992"/>
            <a:ext cx="1421109" cy="864803"/>
            <a:chOff x="1734326" y="1736534"/>
            <a:chExt cx="3184961" cy="1938180"/>
          </a:xfrm>
        </p:grpSpPr>
        <p:pic>
          <p:nvPicPr>
            <p:cNvPr id="15" name="图片 14"/>
            <p:cNvPicPr>
              <a:picLocks noChangeAspect="1"/>
            </p:cNvPicPr>
            <p:nvPr/>
          </p:nvPicPr>
          <p:blipFill>
            <a:blip r:embed="rId9" cstate="print">
              <a:duotone>
                <a:schemeClr val="accent4">
                  <a:shade val="45000"/>
                  <a:satMod val="135000"/>
                </a:schemeClr>
                <a:prstClr val="white"/>
              </a:duotone>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16" name="矩形 15"/>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17"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86929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84960" y="1066800"/>
            <a:ext cx="8001000" cy="570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74436" name="Oval 4"/>
          <p:cNvSpPr>
            <a:spLocks noChangeArrowheads="1"/>
          </p:cNvSpPr>
          <p:nvPr/>
        </p:nvSpPr>
        <p:spPr bwMode="auto">
          <a:xfrm>
            <a:off x="2286000" y="1391920"/>
            <a:ext cx="457200" cy="533400"/>
          </a:xfrm>
          <a:prstGeom prst="ellipse">
            <a:avLst/>
          </a:prstGeom>
          <a:noFill/>
          <a:ln w="38100">
            <a:solidFill>
              <a:srgbClr val="CC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sp>
        <p:nvSpPr>
          <p:cNvPr id="274438" name="AutoShape 6"/>
          <p:cNvSpPr>
            <a:spLocks noChangeArrowheads="1"/>
          </p:cNvSpPr>
          <p:nvPr/>
        </p:nvSpPr>
        <p:spPr bwMode="auto">
          <a:xfrm>
            <a:off x="7620000" y="2895601"/>
            <a:ext cx="941388" cy="517525"/>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800000"/>
                </a:solidFill>
              </a:rPr>
              <a:t>test script</a:t>
            </a:r>
            <a:endParaRPr lang="en-US" altLang="zh-CN" sz="1400"/>
          </a:p>
        </p:txBody>
      </p:sp>
      <p:grpSp>
        <p:nvGrpSpPr>
          <p:cNvPr id="2" name="Group 12"/>
          <p:cNvGrpSpPr>
            <a:grpSpLocks/>
          </p:cNvGrpSpPr>
          <p:nvPr/>
        </p:nvGrpSpPr>
        <p:grpSpPr bwMode="auto">
          <a:xfrm>
            <a:off x="2514600" y="2971800"/>
            <a:ext cx="1189038" cy="1404938"/>
            <a:chOff x="624" y="1872"/>
            <a:chExt cx="749" cy="885"/>
          </a:xfrm>
        </p:grpSpPr>
        <p:sp>
          <p:nvSpPr>
            <p:cNvPr id="109574" name="AutoShape 13"/>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800000"/>
                  </a:solidFill>
                </a:rPr>
                <a:t>HDL program</a:t>
              </a:r>
              <a:endParaRPr lang="en-US" altLang="zh-CN" sz="1400" dirty="0"/>
            </a:p>
          </p:txBody>
        </p:sp>
        <p:cxnSp>
          <p:nvCxnSpPr>
            <p:cNvPr id="109575" name="AutoShape 14"/>
            <p:cNvCxnSpPr>
              <a:cxnSpLocks noChangeShapeType="1"/>
              <a:stCxn id="109574" idx="2"/>
              <a:endCxn id="109576"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xmlns="">
                  <a:noFill/>
                </a14:hiddenFill>
              </a:ext>
            </a:extLst>
          </p:spPr>
        </p:cxnSp>
        <p:sp>
          <p:nvSpPr>
            <p:cNvPr id="109576" name="Rectangle 15"/>
            <p:cNvSpPr>
              <a:spLocks noChangeArrowheads="1"/>
            </p:cNvSpPr>
            <p:nvPr/>
          </p:nvSpPr>
          <p:spPr bwMode="auto">
            <a:xfrm>
              <a:off x="905" y="2617"/>
              <a:ext cx="187" cy="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grpSp>
      <p:grpSp>
        <p:nvGrpSpPr>
          <p:cNvPr id="10" name="组合 9"/>
          <p:cNvGrpSpPr/>
          <p:nvPr/>
        </p:nvGrpSpPr>
        <p:grpSpPr>
          <a:xfrm>
            <a:off x="9824719" y="5876874"/>
            <a:ext cx="2020149" cy="606799"/>
            <a:chOff x="5983536" y="3711931"/>
            <a:chExt cx="5806632" cy="994674"/>
          </a:xfrm>
        </p:grpSpPr>
        <p:grpSp>
          <p:nvGrpSpPr>
            <p:cNvPr id="11" name="组合 10"/>
            <p:cNvGrpSpPr/>
            <p:nvPr/>
          </p:nvGrpSpPr>
          <p:grpSpPr>
            <a:xfrm>
              <a:off x="5983536" y="3711931"/>
              <a:ext cx="5806632" cy="935680"/>
              <a:chOff x="5983536" y="3711931"/>
              <a:chExt cx="5806632" cy="935680"/>
            </a:xfrm>
          </p:grpSpPr>
          <p:sp>
            <p:nvSpPr>
              <p:cNvPr id="13" name="矩形 12"/>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2" name="直接连接符 11"/>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0441698" y="5008992"/>
            <a:ext cx="1421109" cy="864803"/>
            <a:chOff x="1734326" y="1736534"/>
            <a:chExt cx="3184961" cy="1938180"/>
          </a:xfrm>
        </p:grpSpPr>
        <p:pic>
          <p:nvPicPr>
            <p:cNvPr id="16" name="图片 15"/>
            <p:cNvPicPr>
              <a:picLocks noChangeAspect="1"/>
            </p:cNvPicPr>
            <p:nvPr/>
          </p:nvPicPr>
          <p:blipFill>
            <a:blip r:embed="rId4" cstate="print">
              <a:duotone>
                <a:schemeClr val="accent4">
                  <a:shade val="45000"/>
                  <a:satMod val="135000"/>
                </a:schemeClr>
                <a:prstClr val="white"/>
              </a:duotone>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17" name="矩形 16"/>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18"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Hardware simulator (demonstrating </a:t>
            </a:r>
            <a:r>
              <a:rPr lang="en-US" altLang="zh-CN" sz="3200" dirty="0" err="1">
                <a:latin typeface="Arial" panose="020B0604020202020204" pitchFamily="34" charset="0"/>
              </a:rPr>
              <a:t>Xor</a:t>
            </a:r>
            <a:r>
              <a:rPr lang="en-US" altLang="zh-CN" sz="3200" dirty="0">
                <a:latin typeface="Arial" panose="020B0604020202020204" pitchFamily="34" charset="0"/>
              </a:rPr>
              <a:t> gate construction)</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49864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44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4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animBg="1"/>
      <p:bldP spid="274438"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6"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8" name="Rounded Rectangle 7"/>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800" dirty="0">
                <a:solidFill>
                  <a:schemeClr val="bg2">
                    <a:lumMod val="25000"/>
                  </a:schemeClr>
                </a:solidFill>
                <a:latin typeface="+mn-ea"/>
                <a:cs typeface="黑体"/>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2">
                    <a:lumMod val="25000"/>
                  </a:schemeClr>
                </a:solidFill>
                <a:latin typeface="+mn-ea"/>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800" dirty="0">
                <a:solidFill>
                  <a:schemeClr val="bg2">
                    <a:lumMod val="25000"/>
                  </a:schemeClr>
                </a:solidFill>
                <a:latin typeface="+mn-ea"/>
                <a:cs typeface="黑体"/>
              </a:endParaRPr>
            </a:p>
          </p:txBody>
        </p:sp>
        <p:sp>
          <p:nvSpPr>
            <p:cNvPr id="3" name="文本框 2"/>
            <p:cNvSpPr txBox="1"/>
            <p:nvPr/>
          </p:nvSpPr>
          <p:spPr>
            <a:xfrm>
              <a:off x="2331021" y="1807068"/>
              <a:ext cx="974507" cy="523220"/>
            </a:xfrm>
            <a:prstGeom prst="rect">
              <a:avLst/>
            </a:prstGeom>
            <a:noFill/>
          </p:spPr>
          <p:txBody>
            <a:bodyPr wrap="square" rtlCol="0">
              <a:spAutoFit/>
            </a:bodyPr>
            <a:lstStyle/>
            <a:p>
              <a:r>
                <a:rPr lang="zh-CN" altLang="en-US" sz="2800" dirty="0" smtClean="0">
                  <a:solidFill>
                    <a:srgbClr val="3A3A3A"/>
                  </a:solidFill>
                  <a:latin typeface="+mn-ea"/>
                </a:rPr>
                <a:t>效果</a:t>
              </a:r>
              <a:endParaRPr lang="zh-CN" altLang="en-US" sz="2800" dirty="0">
                <a:solidFill>
                  <a:srgbClr val="3A3A3A"/>
                </a:solidFill>
                <a:latin typeface="+mn-ea"/>
              </a:endParaRPr>
            </a:p>
          </p:txBody>
        </p:sp>
        <p:sp>
          <p:nvSpPr>
            <p:cNvPr id="12" name="文本框 11"/>
            <p:cNvSpPr txBox="1"/>
            <p:nvPr/>
          </p:nvSpPr>
          <p:spPr>
            <a:xfrm>
              <a:off x="4454191" y="1807068"/>
              <a:ext cx="974507" cy="523220"/>
            </a:xfrm>
            <a:prstGeom prst="rect">
              <a:avLst/>
            </a:prstGeom>
            <a:noFill/>
          </p:spPr>
          <p:txBody>
            <a:bodyPr wrap="square" rtlCol="0">
              <a:spAutoFit/>
            </a:bodyPr>
            <a:lstStyle/>
            <a:p>
              <a:r>
                <a:rPr lang="zh-CN" altLang="en-US" sz="2800" dirty="0">
                  <a:solidFill>
                    <a:srgbClr val="3A3A3A"/>
                  </a:solidFill>
                  <a:latin typeface="+mn-ea"/>
                </a:rPr>
                <a:t>输出</a:t>
              </a:r>
            </a:p>
          </p:txBody>
        </p:sp>
        <p:sp>
          <p:nvSpPr>
            <p:cNvPr id="13" name="文本框 12"/>
            <p:cNvSpPr txBox="1"/>
            <p:nvPr/>
          </p:nvSpPr>
          <p:spPr>
            <a:xfrm>
              <a:off x="6577361" y="1807068"/>
              <a:ext cx="974507" cy="523220"/>
            </a:xfrm>
            <a:prstGeom prst="rect">
              <a:avLst/>
            </a:prstGeom>
            <a:noFill/>
          </p:spPr>
          <p:txBody>
            <a:bodyPr wrap="square" rtlCol="0">
              <a:spAutoFit/>
            </a:bodyPr>
            <a:lstStyle/>
            <a:p>
              <a:r>
                <a:rPr lang="zh-CN" altLang="en-US" sz="2800" dirty="0">
                  <a:solidFill>
                    <a:srgbClr val="3A3A3A"/>
                  </a:solidFill>
                  <a:latin typeface="+mn-ea"/>
                </a:rPr>
                <a:t>过程</a:t>
              </a:r>
            </a:p>
          </p:txBody>
        </p:sp>
        <p:sp>
          <p:nvSpPr>
            <p:cNvPr id="15" name="文本框 14"/>
            <p:cNvSpPr txBox="1"/>
            <p:nvPr/>
          </p:nvSpPr>
          <p:spPr>
            <a:xfrm>
              <a:off x="8733250" y="1807068"/>
              <a:ext cx="974507" cy="523220"/>
            </a:xfrm>
            <a:prstGeom prst="rect">
              <a:avLst/>
            </a:prstGeom>
            <a:noFill/>
          </p:spPr>
          <p:txBody>
            <a:bodyPr wrap="square" rtlCol="0">
              <a:spAutoFit/>
            </a:bodyPr>
            <a:lstStyle/>
            <a:p>
              <a:r>
                <a:rPr lang="zh-CN" altLang="en-US" sz="2800" dirty="0">
                  <a:solidFill>
                    <a:srgbClr val="3A3A3A"/>
                  </a:solidFill>
                  <a:latin typeface="+mn-ea"/>
                </a:rPr>
                <a:t>输入</a:t>
              </a:r>
            </a:p>
          </p:txBody>
        </p:sp>
        <p:sp>
          <p:nvSpPr>
            <p:cNvPr id="18" name="Rounded Rectangle 7"/>
            <p:cNvSpPr/>
            <p:nvPr/>
          </p:nvSpPr>
          <p:spPr>
            <a:xfrm>
              <a:off x="1689236" y="946372"/>
              <a:ext cx="837267"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800" dirty="0" smtClean="0">
                  <a:solidFill>
                    <a:schemeClr val="bg1"/>
                  </a:solidFill>
                  <a:latin typeface="+mn-ea"/>
                  <a:cs typeface="黑体"/>
                </a:rPr>
                <a:t>目标</a:t>
              </a:r>
              <a:endParaRPr lang="en-US" sz="2800" dirty="0">
                <a:solidFill>
                  <a:schemeClr val="bg1"/>
                </a:solidFill>
                <a:latin typeface="+mn-ea"/>
                <a:cs typeface="黑体"/>
              </a:endParaRPr>
            </a:p>
          </p:txBody>
        </p:sp>
        <p:sp>
          <p:nvSpPr>
            <p:cNvPr id="19" name="Rounded Rectangle 7"/>
            <p:cNvSpPr/>
            <p:nvPr/>
          </p:nvSpPr>
          <p:spPr>
            <a:xfrm>
              <a:off x="1689236" y="155405"/>
              <a:ext cx="837267"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800" dirty="0">
                  <a:solidFill>
                    <a:schemeClr val="bg1"/>
                  </a:solidFill>
                  <a:latin typeface="+mn-ea"/>
                  <a:cs typeface="黑体"/>
                </a:rPr>
                <a:t>背景</a:t>
              </a:r>
              <a:endParaRPr lang="en-US" sz="2800" dirty="0">
                <a:solidFill>
                  <a:schemeClr val="bg1"/>
                </a:solidFill>
                <a:latin typeface="+mn-ea"/>
                <a:cs typeface="黑体"/>
              </a:endParaRPr>
            </a:p>
          </p:txBody>
        </p:sp>
        <p:sp>
          <p:nvSpPr>
            <p:cNvPr id="22" name="Rounded Rectangle 7"/>
            <p:cNvSpPr/>
            <p:nvPr/>
          </p:nvSpPr>
          <p:spPr>
            <a:xfrm>
              <a:off x="1712908" y="6083204"/>
              <a:ext cx="1438955"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800" dirty="0" smtClean="0">
                  <a:solidFill>
                    <a:schemeClr val="bg1"/>
                  </a:solidFill>
                  <a:latin typeface="+mn-ea"/>
                  <a:cs typeface="黑体"/>
                </a:rPr>
                <a:t>外部因素</a:t>
              </a:r>
              <a:endParaRPr lang="en-US" sz="2800" dirty="0">
                <a:solidFill>
                  <a:schemeClr val="bg1"/>
                </a:solidFill>
                <a:latin typeface="+mn-ea"/>
                <a:cs typeface="黑体"/>
              </a:endParaRPr>
            </a:p>
          </p:txBody>
        </p:sp>
      </p:grpSp>
      <p:grpSp>
        <p:nvGrpSpPr>
          <p:cNvPr id="49" name="组合 48"/>
          <p:cNvGrpSpPr/>
          <p:nvPr/>
        </p:nvGrpSpPr>
        <p:grpSpPr>
          <a:xfrm>
            <a:off x="-80966"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4893" y="1159120"/>
            <a:ext cx="677108" cy="4881574"/>
          </a:xfrm>
          <a:prstGeom prst="rect">
            <a:avLst/>
          </a:prstGeom>
          <a:noFill/>
        </p:spPr>
        <p:txBody>
          <a:bodyPr vert="eaVert" wrap="square" rtlCol="0">
            <a:spAutoFit/>
          </a:bodyPr>
          <a:lstStyle/>
          <a:p>
            <a:pPr algn="ctr"/>
            <a:r>
              <a:rPr lang="zh-CN" altLang="en-US" sz="3200" dirty="0" smtClean="0">
                <a:solidFill>
                  <a:schemeClr val="bg1"/>
                </a:solidFill>
                <a:latin typeface="+mn-ea"/>
              </a:rPr>
              <a:t>逻辑模型</a:t>
            </a:r>
            <a:r>
              <a:rPr lang="en-US" altLang="zh-CN" sz="3200" dirty="0" smtClean="0">
                <a:solidFill>
                  <a:schemeClr val="bg1"/>
                </a:solidFill>
                <a:latin typeface="+mn-ea"/>
              </a:rPr>
              <a:t>-</a:t>
            </a:r>
            <a:r>
              <a:rPr lang="zh-CN" altLang="en-US" sz="3200" dirty="0" smtClean="0">
                <a:solidFill>
                  <a:schemeClr val="bg1"/>
                </a:solidFill>
                <a:latin typeface="+mn-ea"/>
              </a:rPr>
              <a:t>课程的设计合约</a:t>
            </a:r>
            <a:endParaRPr lang="zh-CN" altLang="en-US" sz="3200" dirty="0">
              <a:solidFill>
                <a:schemeClr val="bg1"/>
              </a:solidFill>
              <a:latin typeface="+mn-ea"/>
            </a:endParaRPr>
          </a:p>
        </p:txBody>
      </p:sp>
      <p:sp>
        <p:nvSpPr>
          <p:cNvPr id="31" name="Rectangle 11"/>
          <p:cNvSpPr/>
          <p:nvPr/>
        </p:nvSpPr>
        <p:spPr>
          <a:xfrm>
            <a:off x="9499682" y="2347375"/>
            <a:ext cx="2285918" cy="2677656"/>
          </a:xfrm>
          <a:prstGeom prst="rect">
            <a:avLst/>
          </a:prstGeom>
        </p:spPr>
        <p:txBody>
          <a:bodyPr wrap="square">
            <a:spAutoFit/>
          </a:bodyPr>
          <a:lstStyle/>
          <a:p>
            <a:pPr marL="285750" indent="-285750">
              <a:buFont typeface="Arial" panose="020B0604020202020204" pitchFamily="34" charset="0"/>
              <a:buChar char="•"/>
            </a:pPr>
            <a:r>
              <a:rPr lang="zh-CN" altLang="en-US" sz="1200" dirty="0" smtClean="0">
                <a:latin typeface="+mn-ea"/>
                <a:cs typeface="黑体"/>
              </a:rPr>
              <a:t>课堂讲解</a:t>
            </a:r>
            <a:endParaRPr lang="en-US" altLang="zh-CN" sz="1200" dirty="0" smtClean="0">
              <a:latin typeface="+mn-ea"/>
              <a:cs typeface="黑体"/>
            </a:endParaRPr>
          </a:p>
          <a:p>
            <a:pPr marL="285750" indent="-285750">
              <a:buFont typeface="Arial" panose="020B0604020202020204" pitchFamily="34" charset="0"/>
              <a:buChar char="•"/>
            </a:pPr>
            <a:r>
              <a:rPr lang="en-US" altLang="zh-CN" sz="1200" dirty="0" err="1">
                <a:latin typeface="+mn-ea"/>
                <a:cs typeface="黑体"/>
              </a:rPr>
              <a:t>t</a:t>
            </a:r>
            <a:r>
              <a:rPr lang="en-US" altLang="zh-CN" sz="1200" dirty="0" err="1" smtClean="0">
                <a:latin typeface="+mn-ea"/>
                <a:cs typeface="黑体"/>
              </a:rPr>
              <a:t>oyhouse.cc</a:t>
            </a:r>
            <a:r>
              <a:rPr lang="en-US" altLang="zh-CN" sz="1200" dirty="0" smtClean="0">
                <a:latin typeface="+mn-ea"/>
                <a:cs typeface="黑体"/>
              </a:rPr>
              <a:t> Wiki-based Knowledge Collection System</a:t>
            </a:r>
          </a:p>
          <a:p>
            <a:pPr marL="285750" indent="-285750">
              <a:buFont typeface="Arial" panose="020B0604020202020204" pitchFamily="34" charset="0"/>
              <a:buChar char="•"/>
            </a:pPr>
            <a:r>
              <a:rPr lang="en-US" altLang="zh-CN" sz="1200" dirty="0" err="1" smtClean="0">
                <a:latin typeface="+mn-ea"/>
                <a:cs typeface="黑体"/>
              </a:rPr>
              <a:t>Gitlab</a:t>
            </a:r>
            <a:r>
              <a:rPr lang="en-US" altLang="zh-CN" sz="1200" dirty="0" smtClean="0">
                <a:latin typeface="+mn-ea"/>
                <a:cs typeface="黑体"/>
              </a:rPr>
              <a:t> </a:t>
            </a:r>
            <a:r>
              <a:rPr lang="zh-CN" altLang="en-US" sz="1200" dirty="0" smtClean="0">
                <a:latin typeface="+mn-ea"/>
                <a:cs typeface="黑体"/>
              </a:rPr>
              <a:t>服务</a:t>
            </a:r>
            <a:endParaRPr lang="en-US" altLang="zh-CN" sz="1200" dirty="0">
              <a:latin typeface="+mn-ea"/>
              <a:cs typeface="黑体"/>
            </a:endParaRPr>
          </a:p>
          <a:p>
            <a:pPr marL="285750" indent="-285750">
              <a:buFont typeface="Arial" panose="020B0604020202020204" pitchFamily="34" charset="0"/>
              <a:buChar char="•"/>
            </a:pPr>
            <a:r>
              <a:rPr lang="en-US" altLang="zh-CN" sz="1200" dirty="0" smtClean="0">
                <a:latin typeface="+mn-ea"/>
                <a:cs typeface="黑体"/>
              </a:rPr>
              <a:t>Nand2Tetris</a:t>
            </a:r>
            <a:r>
              <a:rPr lang="zh-CN" altLang="en-US" sz="1200" dirty="0" smtClean="0">
                <a:latin typeface="+mn-ea"/>
                <a:cs typeface="黑体"/>
              </a:rPr>
              <a:t> </a:t>
            </a:r>
            <a:r>
              <a:rPr lang="en-US" altLang="zh-CN" sz="1200" dirty="0" smtClean="0">
                <a:latin typeface="+mn-ea"/>
                <a:cs typeface="黑体"/>
              </a:rPr>
              <a:t>Software</a:t>
            </a:r>
          </a:p>
          <a:p>
            <a:pPr marL="285750" indent="-285750">
              <a:buFont typeface="Arial" panose="020B0604020202020204" pitchFamily="34" charset="0"/>
              <a:buChar char="•"/>
            </a:pPr>
            <a:r>
              <a:rPr lang="zh-CN" altLang="en-US" sz="1200" dirty="0" smtClean="0">
                <a:latin typeface="+mn-ea"/>
                <a:cs typeface="黑体"/>
              </a:rPr>
              <a:t>参考书目：</a:t>
            </a:r>
            <a:r>
              <a:rPr lang="en-US" altLang="zh-CN" sz="1200" dirty="0" smtClean="0">
                <a:latin typeface="+mn-ea"/>
                <a:cs typeface="黑体"/>
              </a:rPr>
              <a:t>Test Driven Development with Python</a:t>
            </a:r>
          </a:p>
          <a:p>
            <a:pPr marL="285750" indent="-285750">
              <a:buFont typeface="Arial" panose="020B0604020202020204" pitchFamily="34" charset="0"/>
              <a:buChar char="•"/>
            </a:pPr>
            <a:r>
              <a:rPr lang="zh-CN" altLang="en-US" sz="1200" dirty="0" smtClean="0">
                <a:latin typeface="+mn-ea"/>
                <a:cs typeface="黑体"/>
              </a:rPr>
              <a:t>安装</a:t>
            </a:r>
            <a:r>
              <a:rPr lang="en-US" altLang="zh-CN" sz="1200" dirty="0" smtClean="0">
                <a:latin typeface="+mn-ea"/>
                <a:cs typeface="黑体"/>
              </a:rPr>
              <a:t>Django,</a:t>
            </a:r>
            <a:r>
              <a:rPr lang="zh-CN" altLang="en-US" sz="1200" dirty="0" smtClean="0">
                <a:latin typeface="+mn-ea"/>
                <a:cs typeface="黑体"/>
              </a:rPr>
              <a:t> </a:t>
            </a:r>
            <a:r>
              <a:rPr lang="en-US" altLang="zh-CN" sz="1200" dirty="0" smtClean="0">
                <a:latin typeface="+mn-ea"/>
                <a:cs typeface="黑体"/>
              </a:rPr>
              <a:t>Tensorflow</a:t>
            </a:r>
            <a:r>
              <a:rPr lang="zh-CN" altLang="en-US" sz="1200" dirty="0" smtClean="0">
                <a:latin typeface="+mn-ea"/>
                <a:cs typeface="黑体"/>
              </a:rPr>
              <a:t>等软件</a:t>
            </a:r>
            <a:endParaRPr lang="en-US" altLang="zh-CN" sz="1200" dirty="0" smtClean="0">
              <a:latin typeface="+mn-ea"/>
              <a:cs typeface="黑体"/>
            </a:endParaRPr>
          </a:p>
          <a:p>
            <a:pPr marL="285750" indent="-285750">
              <a:buFont typeface="Arial" panose="020B0604020202020204" pitchFamily="34" charset="0"/>
              <a:buChar char="•"/>
            </a:pPr>
            <a:r>
              <a:rPr lang="zh-CN" altLang="en-US" sz="1200" dirty="0" smtClean="0">
                <a:latin typeface="+mn-ea"/>
                <a:cs typeface="黑体"/>
              </a:rPr>
              <a:t>辕询提供的软件范例</a:t>
            </a:r>
            <a:endParaRPr lang="en-US" altLang="zh-CN" sz="1200" dirty="0" smtClean="0">
              <a:latin typeface="+mn-ea"/>
              <a:cs typeface="黑体"/>
            </a:endParaRPr>
          </a:p>
          <a:p>
            <a:pPr marL="742950" lvl="1" indent="-285750">
              <a:buFont typeface="Arial" panose="020B0604020202020204" pitchFamily="34" charset="0"/>
              <a:buChar char="•"/>
            </a:pPr>
            <a:r>
              <a:rPr lang="en-US" altLang="zh-CN" sz="1200" dirty="0" smtClean="0">
                <a:latin typeface="+mn-ea"/>
                <a:cs typeface="黑体"/>
              </a:rPr>
              <a:t>Painting in HTML5</a:t>
            </a:r>
          </a:p>
          <a:p>
            <a:pPr marL="742950" lvl="1" indent="-285750">
              <a:buFont typeface="Arial" panose="020B0604020202020204" pitchFamily="34" charset="0"/>
              <a:buChar char="•"/>
            </a:pPr>
            <a:r>
              <a:rPr lang="en-US" altLang="zh-CN" sz="1200" dirty="0" smtClean="0">
                <a:latin typeface="+mn-ea"/>
                <a:cs typeface="黑体"/>
              </a:rPr>
              <a:t>PHP-based Blockchain code</a:t>
            </a:r>
          </a:p>
        </p:txBody>
      </p:sp>
      <p:sp>
        <p:nvSpPr>
          <p:cNvPr id="34" name="TextBox 12"/>
          <p:cNvSpPr txBox="1"/>
          <p:nvPr/>
        </p:nvSpPr>
        <p:spPr>
          <a:xfrm>
            <a:off x="6967830" y="2347375"/>
            <a:ext cx="2090057" cy="332398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mn-ea"/>
                <a:cs typeface="黑体"/>
              </a:rPr>
              <a:t>通过对</a:t>
            </a:r>
            <a:r>
              <a:rPr lang="en-US" altLang="zh-CN" sz="1400" dirty="0" smtClean="0">
                <a:latin typeface="+mn-ea"/>
                <a:cs typeface="黑体"/>
              </a:rPr>
              <a:t>ALU, </a:t>
            </a:r>
            <a:r>
              <a:rPr lang="en-US" altLang="zh-CN" sz="1400" dirty="0" err="1" smtClean="0">
                <a:latin typeface="+mn-ea"/>
                <a:cs typeface="黑体"/>
              </a:rPr>
              <a:t>Godel</a:t>
            </a:r>
            <a:r>
              <a:rPr lang="en-US" altLang="zh-CN" sz="1400" dirty="0" smtClean="0">
                <a:latin typeface="+mn-ea"/>
                <a:cs typeface="黑体"/>
              </a:rPr>
              <a:t> Number</a:t>
            </a:r>
            <a:r>
              <a:rPr lang="zh-CN" altLang="en-US" sz="1400" dirty="0" smtClean="0">
                <a:latin typeface="+mn-ea"/>
                <a:cs typeface="黑体"/>
              </a:rPr>
              <a:t>的介绍，解释为何图灵计算机具备万用的计算能力</a:t>
            </a:r>
            <a:endParaRPr lang="en-US" altLang="zh-CN" sz="1400" dirty="0" smtClean="0">
              <a:latin typeface="+mn-ea"/>
              <a:cs typeface="黑体"/>
            </a:endParaRPr>
          </a:p>
          <a:p>
            <a:pPr marL="285750" indent="-285750">
              <a:buFont typeface="Arial" panose="020B0604020202020204" pitchFamily="34" charset="0"/>
              <a:buChar char="•"/>
            </a:pPr>
            <a:r>
              <a:rPr lang="zh-CN" altLang="en-US" sz="1400" dirty="0" smtClean="0">
                <a:latin typeface="+mn-ea"/>
                <a:cs typeface="黑体"/>
              </a:rPr>
              <a:t>展示围棋与</a:t>
            </a:r>
            <a:r>
              <a:rPr lang="en-US" altLang="zh-CN" sz="1400" dirty="0" smtClean="0">
                <a:latin typeface="+mn-ea"/>
                <a:cs typeface="黑体"/>
              </a:rPr>
              <a:t>Cellular Automata</a:t>
            </a:r>
            <a:r>
              <a:rPr lang="zh-CN" altLang="en-US" sz="1400" dirty="0" smtClean="0">
                <a:latin typeface="+mn-ea"/>
                <a:cs typeface="黑体"/>
              </a:rPr>
              <a:t>、逻辑电路的类比对应关系，介绍这些系统为何能做成具有图灵完备性的计算机。</a:t>
            </a:r>
            <a:endParaRPr lang="en-US" altLang="zh-CN" sz="1400" dirty="0" smtClean="0">
              <a:latin typeface="+mn-ea"/>
              <a:cs typeface="黑体"/>
            </a:endParaRPr>
          </a:p>
          <a:p>
            <a:pPr marL="285750" indent="-285750">
              <a:buFont typeface="Arial" panose="020B0604020202020204" pitchFamily="34" charset="0"/>
              <a:buChar char="•"/>
            </a:pPr>
            <a:r>
              <a:rPr lang="en-US" altLang="zh-CN" sz="1400" dirty="0" smtClean="0">
                <a:latin typeface="+mn-ea"/>
                <a:cs typeface="黑体"/>
              </a:rPr>
              <a:t>to ”Software”, so that students can experience how layers of languages interact</a:t>
            </a:r>
            <a:endParaRPr lang="en-US" altLang="zh-CN" sz="1400" dirty="0">
              <a:latin typeface="+mn-ea"/>
              <a:cs typeface="黑体"/>
            </a:endParaRPr>
          </a:p>
        </p:txBody>
      </p:sp>
      <p:sp>
        <p:nvSpPr>
          <p:cNvPr id="35" name="TextBox 25"/>
          <p:cNvSpPr txBox="1"/>
          <p:nvPr/>
        </p:nvSpPr>
        <p:spPr>
          <a:xfrm>
            <a:off x="4472507" y="2268527"/>
            <a:ext cx="2272074" cy="375487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mn-ea"/>
                <a:cs typeface="黑体"/>
              </a:rPr>
              <a:t>根据这周的内容，开始撰写</a:t>
            </a:r>
            <a:r>
              <a:rPr lang="zh-CN" altLang="en-US" sz="1400" dirty="0">
                <a:latin typeface="+mn-ea"/>
                <a:cs typeface="黑体"/>
              </a:rPr>
              <a:t>一个开发围棋系统</a:t>
            </a:r>
            <a:r>
              <a:rPr lang="zh-CN" altLang="en-US" sz="1400" dirty="0" smtClean="0">
                <a:latin typeface="+mn-ea"/>
                <a:cs typeface="黑体"/>
              </a:rPr>
              <a:t>的团队任务逻辑模型</a:t>
            </a:r>
            <a:endParaRPr lang="en-US" altLang="zh-CN" sz="1400" dirty="0">
              <a:latin typeface="+mn-ea"/>
              <a:cs typeface="黑体"/>
            </a:endParaRPr>
          </a:p>
          <a:p>
            <a:pPr marL="285750" indent="-285750">
              <a:buFont typeface="Arial" panose="020B0604020202020204" pitchFamily="34" charset="0"/>
              <a:buChar char="•"/>
            </a:pPr>
            <a:r>
              <a:rPr lang="zh-CN" altLang="en-US" sz="1400" dirty="0" smtClean="0">
                <a:latin typeface="+mn-ea"/>
                <a:cs typeface="黑体"/>
              </a:rPr>
              <a:t>每个人完成前</a:t>
            </a:r>
            <a:r>
              <a:rPr lang="en-US" altLang="zh-CN" sz="1400" dirty="0" smtClean="0">
                <a:latin typeface="+mn-ea"/>
                <a:cs typeface="黑体"/>
              </a:rPr>
              <a:t>week1</a:t>
            </a:r>
            <a:r>
              <a:rPr lang="zh-CN" altLang="en-US" sz="1400" dirty="0" smtClean="0">
                <a:latin typeface="+mn-ea"/>
                <a:cs typeface="黑体"/>
              </a:rPr>
              <a:t>的</a:t>
            </a:r>
            <a:r>
              <a:rPr lang="en-US" altLang="zh-CN" sz="1400" dirty="0" smtClean="0">
                <a:latin typeface="+mn-ea"/>
                <a:cs typeface="黑体"/>
              </a:rPr>
              <a:t>Nand2Tetris</a:t>
            </a:r>
            <a:r>
              <a:rPr lang="zh-CN" altLang="en-US" sz="1400" dirty="0" smtClean="0">
                <a:latin typeface="+mn-ea"/>
                <a:cs typeface="黑体"/>
              </a:rPr>
              <a:t>课中的</a:t>
            </a:r>
            <a:r>
              <a:rPr lang="en-US" altLang="zh-CN" sz="1400" dirty="0" smtClean="0">
                <a:latin typeface="+mn-ea"/>
                <a:cs typeface="黑体"/>
              </a:rPr>
              <a:t>HDL</a:t>
            </a:r>
            <a:r>
              <a:rPr lang="zh-CN" altLang="en-US" sz="1400" dirty="0" smtClean="0">
                <a:latin typeface="+mn-ea"/>
                <a:cs typeface="黑体"/>
              </a:rPr>
              <a:t>电路设计，上传源代码到</a:t>
            </a:r>
            <a:r>
              <a:rPr lang="en-US" altLang="zh-CN" sz="1400" dirty="0" err="1" smtClean="0">
                <a:latin typeface="+mn-ea"/>
                <a:cs typeface="黑体"/>
              </a:rPr>
              <a:t>GitLab</a:t>
            </a:r>
            <a:r>
              <a:rPr lang="zh-CN" altLang="en-US" sz="1400" dirty="0" smtClean="0">
                <a:latin typeface="+mn-ea"/>
                <a:cs typeface="黑体"/>
              </a:rPr>
              <a:t>项目中。</a:t>
            </a:r>
            <a:endParaRPr lang="en-US" altLang="zh-CN" sz="1400" dirty="0" smtClean="0">
              <a:latin typeface="+mn-ea"/>
              <a:cs typeface="黑体"/>
            </a:endParaRPr>
          </a:p>
          <a:p>
            <a:pPr marL="285750" indent="-285750">
              <a:buFont typeface="Arial" panose="020B0604020202020204" pitchFamily="34" charset="0"/>
              <a:buChar char="•"/>
            </a:pPr>
            <a:r>
              <a:rPr lang="zh-CN" altLang="en-US" sz="1400" dirty="0" smtClean="0">
                <a:latin typeface="+mn-ea"/>
                <a:cs typeface="黑体"/>
              </a:rPr>
              <a:t>安装</a:t>
            </a:r>
            <a:r>
              <a:rPr lang="en-US" altLang="zh-CN" sz="1400" dirty="0" smtClean="0">
                <a:latin typeface="+mn-ea"/>
                <a:cs typeface="黑体"/>
              </a:rPr>
              <a:t>Python,</a:t>
            </a:r>
            <a:r>
              <a:rPr lang="zh-CN" altLang="en-US" sz="1400" dirty="0" smtClean="0">
                <a:latin typeface="+mn-ea"/>
                <a:cs typeface="黑体"/>
              </a:rPr>
              <a:t> </a:t>
            </a:r>
            <a:r>
              <a:rPr lang="en-US" altLang="zh-CN" sz="1400" dirty="0" smtClean="0">
                <a:latin typeface="+mn-ea"/>
                <a:cs typeface="黑体"/>
              </a:rPr>
              <a:t>Eclipse, </a:t>
            </a:r>
            <a:r>
              <a:rPr lang="en-US" altLang="zh-CN" sz="1400" dirty="0" err="1" smtClean="0">
                <a:latin typeface="+mn-ea"/>
                <a:cs typeface="黑体"/>
              </a:rPr>
              <a:t>NetLogo</a:t>
            </a:r>
            <a:r>
              <a:rPr lang="en-US" altLang="zh-CN" sz="1400" dirty="0" smtClean="0">
                <a:latin typeface="+mn-ea"/>
                <a:cs typeface="黑体"/>
              </a:rPr>
              <a:t>, Mathematica,</a:t>
            </a:r>
            <a:r>
              <a:rPr lang="zh-CN" altLang="en-US" sz="1400" dirty="0" smtClean="0">
                <a:latin typeface="+mn-ea"/>
                <a:cs typeface="黑体"/>
              </a:rPr>
              <a:t> </a:t>
            </a:r>
            <a:r>
              <a:rPr lang="en-US" altLang="zh-CN" sz="1400" dirty="0" smtClean="0">
                <a:latin typeface="+mn-ea"/>
                <a:cs typeface="黑体"/>
              </a:rPr>
              <a:t>PHP</a:t>
            </a:r>
            <a:r>
              <a:rPr lang="zh-CN" altLang="en-US" sz="1400" dirty="0" smtClean="0">
                <a:latin typeface="+mn-ea"/>
                <a:cs typeface="黑体"/>
              </a:rPr>
              <a:t>等软件开发工具</a:t>
            </a:r>
            <a:endParaRPr lang="en-US" altLang="zh-CN" sz="1400" dirty="0" smtClean="0">
              <a:latin typeface="+mn-ea"/>
              <a:cs typeface="黑体"/>
            </a:endParaRPr>
          </a:p>
          <a:p>
            <a:pPr marL="285750" indent="-285750">
              <a:buFont typeface="Arial" panose="020B0604020202020204" pitchFamily="34" charset="0"/>
              <a:buChar char="•"/>
            </a:pPr>
            <a:r>
              <a:rPr lang="zh-CN" altLang="en-US" sz="1400" dirty="0" smtClean="0">
                <a:latin typeface="+mn-ea"/>
                <a:cs typeface="黑体"/>
              </a:rPr>
              <a:t>用逻辑化的形式语言（伪代码，或是</a:t>
            </a:r>
            <a:r>
              <a:rPr lang="en-US" altLang="zh-CN" sz="1400" dirty="0" smtClean="0">
                <a:latin typeface="+mn-ea"/>
                <a:cs typeface="黑体"/>
              </a:rPr>
              <a:t>Python, Mathematica</a:t>
            </a:r>
            <a:r>
              <a:rPr lang="zh-CN" altLang="en-US" sz="1400" dirty="0" smtClean="0">
                <a:latin typeface="+mn-ea"/>
                <a:cs typeface="黑体"/>
              </a:rPr>
              <a:t>的逻辑判断式）撰写围棋的下棋规则</a:t>
            </a:r>
            <a:endParaRPr lang="en-US" altLang="zh-CN" sz="1400" dirty="0" smtClean="0">
              <a:latin typeface="+mn-ea"/>
              <a:cs typeface="黑体"/>
            </a:endParaRPr>
          </a:p>
          <a:p>
            <a:pPr marL="285750" indent="-285750">
              <a:buFont typeface="Arial" panose="020B0604020202020204" pitchFamily="34" charset="0"/>
              <a:buChar char="•"/>
            </a:pPr>
            <a:r>
              <a:rPr lang="zh-CN" altLang="en-US" sz="1400" dirty="0" smtClean="0">
                <a:latin typeface="+mn-ea"/>
                <a:cs typeface="黑体"/>
              </a:rPr>
              <a:t>每周</a:t>
            </a:r>
            <a:r>
              <a:rPr lang="en-US" altLang="zh-CN" sz="1400" dirty="0" smtClean="0">
                <a:latin typeface="+mn-ea"/>
                <a:cs typeface="黑体"/>
              </a:rPr>
              <a:t>Wiki</a:t>
            </a:r>
            <a:r>
              <a:rPr lang="zh-CN" altLang="en-US" sz="1400" dirty="0" smtClean="0">
                <a:latin typeface="+mn-ea"/>
                <a:cs typeface="黑体"/>
              </a:rPr>
              <a:t>上的团队与个人学习报告</a:t>
            </a:r>
            <a:endParaRPr lang="en-US" altLang="zh-CN" sz="1400" dirty="0">
              <a:latin typeface="+mn-ea"/>
              <a:cs typeface="黑体"/>
            </a:endParaRPr>
          </a:p>
        </p:txBody>
      </p:sp>
      <p:sp>
        <p:nvSpPr>
          <p:cNvPr id="36" name="TextBox 27"/>
          <p:cNvSpPr txBox="1"/>
          <p:nvPr/>
        </p:nvSpPr>
        <p:spPr>
          <a:xfrm>
            <a:off x="1920854" y="2225823"/>
            <a:ext cx="2306325" cy="375487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mn-ea"/>
                <a:cs typeface="黑体"/>
              </a:rPr>
              <a:t>各小组开始为本学期的</a:t>
            </a:r>
            <a:r>
              <a:rPr lang="zh-CN" altLang="en-US" sz="1400" dirty="0">
                <a:latin typeface="+mn-ea"/>
                <a:cs typeface="黑体"/>
              </a:rPr>
              <a:t>各项任务撰写逻辑模型</a:t>
            </a:r>
            <a:endParaRPr lang="en-US" altLang="zh-CN" sz="1400" dirty="0" smtClean="0">
              <a:latin typeface="+mn-ea"/>
              <a:cs typeface="黑体"/>
            </a:endParaRPr>
          </a:p>
          <a:p>
            <a:pPr marL="285750" indent="-285750">
              <a:buFont typeface="Arial" panose="020B0604020202020204" pitchFamily="34" charset="0"/>
              <a:buChar char="•"/>
            </a:pPr>
            <a:r>
              <a:rPr lang="zh-CN" altLang="en-US" sz="1400" dirty="0" smtClean="0">
                <a:latin typeface="+mn-ea"/>
                <a:cs typeface="黑体"/>
              </a:rPr>
              <a:t>了解如何用</a:t>
            </a:r>
            <a:r>
              <a:rPr lang="en-US" altLang="zh-CN" sz="1400" dirty="0" err="1" smtClean="0">
                <a:latin typeface="+mn-ea"/>
                <a:cs typeface="黑体"/>
              </a:rPr>
              <a:t>Nand</a:t>
            </a:r>
            <a:r>
              <a:rPr lang="zh-CN" altLang="en-US" sz="1400" dirty="0" smtClean="0">
                <a:latin typeface="+mn-ea"/>
                <a:cs typeface="黑体"/>
              </a:rPr>
              <a:t>或</a:t>
            </a:r>
            <a:r>
              <a:rPr lang="en-US" altLang="zh-CN" sz="1400" dirty="0" smtClean="0">
                <a:latin typeface="+mn-ea"/>
                <a:cs typeface="黑体"/>
              </a:rPr>
              <a:t>Nor</a:t>
            </a:r>
            <a:r>
              <a:rPr lang="zh-CN" altLang="en-US" sz="1400" dirty="0" smtClean="0">
                <a:latin typeface="+mn-ea"/>
                <a:cs typeface="黑体"/>
              </a:rPr>
              <a:t>闸门，实现</a:t>
            </a:r>
            <a:r>
              <a:rPr lang="en-US" altLang="zh-CN" sz="1400" dirty="0" smtClean="0">
                <a:latin typeface="+mn-ea"/>
                <a:cs typeface="黑体"/>
              </a:rPr>
              <a:t>MUX</a:t>
            </a:r>
            <a:r>
              <a:rPr lang="zh-CN" altLang="en-US" sz="1400" dirty="0" smtClean="0">
                <a:latin typeface="+mn-ea"/>
                <a:cs typeface="黑体"/>
              </a:rPr>
              <a:t>，并通过</a:t>
            </a:r>
            <a:r>
              <a:rPr lang="en-US" altLang="zh-CN" sz="1400" dirty="0" smtClean="0">
                <a:latin typeface="+mn-ea"/>
                <a:cs typeface="黑体"/>
              </a:rPr>
              <a:t>HDL</a:t>
            </a:r>
            <a:r>
              <a:rPr lang="zh-CN" altLang="en-US" sz="1400" dirty="0" smtClean="0">
                <a:latin typeface="+mn-ea"/>
                <a:cs typeface="黑体"/>
              </a:rPr>
              <a:t> </a:t>
            </a:r>
            <a:r>
              <a:rPr lang="en-US" altLang="zh-CN" sz="1400" dirty="0" smtClean="0">
                <a:latin typeface="+mn-ea"/>
                <a:cs typeface="黑体"/>
              </a:rPr>
              <a:t>Simulation</a:t>
            </a:r>
            <a:r>
              <a:rPr lang="zh-CN" altLang="en-US" sz="1400" dirty="0" smtClean="0">
                <a:latin typeface="+mn-ea"/>
                <a:cs typeface="黑体"/>
              </a:rPr>
              <a:t>的测试脚本</a:t>
            </a:r>
            <a:endParaRPr lang="en-US" altLang="zh-CN" sz="1400" dirty="0" smtClean="0">
              <a:latin typeface="+mn-ea"/>
              <a:cs typeface="黑体"/>
            </a:endParaRPr>
          </a:p>
          <a:p>
            <a:pPr marL="285750" indent="-285750">
              <a:buFont typeface="Arial" panose="020B0604020202020204" pitchFamily="34" charset="0"/>
              <a:buChar char="•"/>
            </a:pPr>
            <a:r>
              <a:rPr lang="zh-CN" altLang="en-US" sz="1400" dirty="0" smtClean="0">
                <a:latin typeface="+mn-ea"/>
                <a:cs typeface="黑体"/>
              </a:rPr>
              <a:t>了解二进位的数字表达方式，并知道多位二进位的加法运算器的组成元素为何</a:t>
            </a:r>
            <a:endParaRPr lang="en-US" altLang="zh-CN" sz="1400" dirty="0">
              <a:latin typeface="+mn-ea"/>
              <a:cs typeface="黑体"/>
            </a:endParaRPr>
          </a:p>
          <a:p>
            <a:pPr marL="285750" indent="-285750">
              <a:buFont typeface="Arial" panose="020B0604020202020204" pitchFamily="34" charset="0"/>
              <a:buChar char="•"/>
            </a:pPr>
            <a:r>
              <a:rPr lang="zh-CN" altLang="en-US" sz="1400" dirty="0" smtClean="0">
                <a:latin typeface="+mn-ea"/>
                <a:cs typeface="黑体"/>
              </a:rPr>
              <a:t>了解</a:t>
            </a:r>
            <a:r>
              <a:rPr lang="en-US" altLang="zh-CN" sz="1400" dirty="0" smtClean="0">
                <a:latin typeface="+mn-ea"/>
                <a:cs typeface="黑体"/>
              </a:rPr>
              <a:t>ALU</a:t>
            </a:r>
            <a:r>
              <a:rPr lang="zh-CN" altLang="en-US" sz="1400" dirty="0" smtClean="0">
                <a:latin typeface="+mn-ea"/>
                <a:cs typeface="黑体"/>
              </a:rPr>
              <a:t>是计算机中唯一对运算任务执行者，所有的运算，不论是符号处理，或是数字处理，都是经由</a:t>
            </a:r>
            <a:r>
              <a:rPr lang="en-US" altLang="zh-CN" sz="1400" dirty="0" smtClean="0">
                <a:latin typeface="+mn-ea"/>
                <a:cs typeface="黑体"/>
              </a:rPr>
              <a:t>ALU</a:t>
            </a:r>
            <a:r>
              <a:rPr lang="zh-CN" altLang="en-US" sz="1400" dirty="0" smtClean="0">
                <a:latin typeface="+mn-ea"/>
                <a:cs typeface="黑体"/>
              </a:rPr>
              <a:t>的函数来完成。其他的元件都是储存或通信的功能。</a:t>
            </a:r>
            <a:endParaRPr lang="en-US" altLang="zh-CN" sz="1400" dirty="0" smtClean="0">
              <a:latin typeface="+mn-ea"/>
              <a:cs typeface="黑体"/>
            </a:endParaRPr>
          </a:p>
        </p:txBody>
      </p:sp>
      <p:sp>
        <p:nvSpPr>
          <p:cNvPr id="37" name="TextBox 25"/>
          <p:cNvSpPr txBox="1"/>
          <p:nvPr/>
        </p:nvSpPr>
        <p:spPr>
          <a:xfrm>
            <a:off x="2682239" y="922890"/>
            <a:ext cx="9276079" cy="73866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mn-ea"/>
                <a:cs typeface="黑体"/>
              </a:rPr>
              <a:t>解释如何用</a:t>
            </a:r>
            <a:r>
              <a:rPr lang="zh-CN" altLang="en-US" sz="1400" dirty="0">
                <a:latin typeface="+mn-ea"/>
                <a:cs typeface="黑体"/>
              </a:rPr>
              <a:t>逻辑符号</a:t>
            </a:r>
            <a:r>
              <a:rPr lang="zh-CN" altLang="en-US" sz="1400" dirty="0" smtClean="0">
                <a:latin typeface="+mn-ea"/>
                <a:cs typeface="黑体"/>
              </a:rPr>
              <a:t>运算的方式实现算数系统的功能，其限制为何？</a:t>
            </a:r>
            <a:endParaRPr lang="en-US" altLang="zh-CN" sz="1400" dirty="0" smtClean="0">
              <a:latin typeface="+mn-ea"/>
              <a:cs typeface="黑体"/>
            </a:endParaRPr>
          </a:p>
          <a:p>
            <a:pPr marL="285750" indent="-285750">
              <a:buFont typeface="Arial" panose="020B0604020202020204" pitchFamily="34" charset="0"/>
              <a:buChar char="•"/>
            </a:pPr>
            <a:r>
              <a:rPr lang="en-US" altLang="zh-CN" sz="1400" dirty="0">
                <a:latin typeface="+mn-ea"/>
                <a:cs typeface="黑体"/>
              </a:rPr>
              <a:t>Multiplexer (MUX)</a:t>
            </a:r>
            <a:r>
              <a:rPr lang="zh-CN" altLang="en-US" sz="1400" dirty="0">
                <a:latin typeface="+mn-ea"/>
                <a:cs typeface="黑体"/>
              </a:rPr>
              <a:t>是一种选择电路功能（函数）的机制，可用于通信、选择逻辑分枝条件、函数切换等</a:t>
            </a:r>
            <a:r>
              <a:rPr lang="zh-CN" altLang="en-US" sz="1400" dirty="0" smtClean="0">
                <a:latin typeface="+mn-ea"/>
                <a:cs typeface="黑体"/>
              </a:rPr>
              <a:t>场景</a:t>
            </a:r>
            <a:endParaRPr lang="en-US" altLang="zh-CN" sz="1400" dirty="0" smtClean="0">
              <a:latin typeface="+mn-ea"/>
              <a:cs typeface="黑体"/>
            </a:endParaRPr>
          </a:p>
          <a:p>
            <a:pPr marL="285750" indent="-285750">
              <a:buFont typeface="Arial" panose="020B0604020202020204" pitchFamily="34" charset="0"/>
              <a:buChar char="•"/>
            </a:pPr>
            <a:r>
              <a:rPr lang="zh-CN" altLang="en-US" sz="1400" dirty="0" smtClean="0">
                <a:latin typeface="+mn-ea"/>
                <a:cs typeface="黑体"/>
              </a:rPr>
              <a:t>何谓函数？介绍</a:t>
            </a:r>
            <a:r>
              <a:rPr lang="en-US" altLang="zh-CN" sz="1400" dirty="0" smtClean="0">
                <a:latin typeface="+mn-ea"/>
                <a:cs typeface="黑体"/>
              </a:rPr>
              <a:t>ALU</a:t>
            </a:r>
            <a:r>
              <a:rPr lang="zh-CN" altLang="en-US" sz="1400" dirty="0" smtClean="0">
                <a:latin typeface="+mn-ea"/>
                <a:cs typeface="黑体"/>
              </a:rPr>
              <a:t>，</a:t>
            </a:r>
            <a:r>
              <a:rPr lang="en-US" altLang="zh-CN" sz="1400" dirty="0" smtClean="0">
                <a:latin typeface="+mn-ea"/>
                <a:cs typeface="黑体"/>
              </a:rPr>
              <a:t>Arithmetic Logic Unit</a:t>
            </a:r>
            <a:r>
              <a:rPr lang="zh-CN" altLang="en-US" sz="1400" dirty="0" smtClean="0">
                <a:latin typeface="+mn-ea"/>
                <a:cs typeface="黑体"/>
              </a:rPr>
              <a:t>，这是一种万用函数。介绍</a:t>
            </a:r>
            <a:r>
              <a:rPr lang="en-US" altLang="zh-CN" sz="1400" dirty="0" err="1" smtClean="0">
                <a:latin typeface="+mn-ea"/>
                <a:cs typeface="黑体"/>
              </a:rPr>
              <a:t>Godel</a:t>
            </a:r>
            <a:r>
              <a:rPr lang="en-US" altLang="zh-CN" sz="1400" dirty="0" smtClean="0">
                <a:latin typeface="+mn-ea"/>
                <a:cs typeface="黑体"/>
              </a:rPr>
              <a:t> Number</a:t>
            </a:r>
            <a:r>
              <a:rPr lang="zh-CN" altLang="en-US" sz="1400" dirty="0" smtClean="0">
                <a:latin typeface="+mn-ea"/>
                <a:cs typeface="黑体"/>
              </a:rPr>
              <a:t>与形式化语言的关系</a:t>
            </a:r>
            <a:endParaRPr lang="en-US" altLang="zh-CN" sz="1400" dirty="0" smtClean="0">
              <a:latin typeface="+mn-ea"/>
              <a:cs typeface="黑体"/>
            </a:endParaRPr>
          </a:p>
        </p:txBody>
      </p:sp>
      <p:sp>
        <p:nvSpPr>
          <p:cNvPr id="38" name="TextBox 25"/>
          <p:cNvSpPr txBox="1"/>
          <p:nvPr/>
        </p:nvSpPr>
        <p:spPr>
          <a:xfrm>
            <a:off x="2682239" y="127622"/>
            <a:ext cx="9190448" cy="73866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mn-ea"/>
                <a:cs typeface="黑体"/>
              </a:rPr>
              <a:t>计算思维是一个基于可经由形式化语言描述目标与可经由逻辑检验条件的思考方式</a:t>
            </a:r>
            <a:endParaRPr lang="en-US" altLang="zh-CN" sz="1400" dirty="0" smtClean="0">
              <a:latin typeface="+mn-ea"/>
              <a:cs typeface="黑体"/>
            </a:endParaRPr>
          </a:p>
          <a:p>
            <a:pPr marL="285750" indent="-285750">
              <a:buFont typeface="Arial" panose="020B0604020202020204" pitchFamily="34" charset="0"/>
              <a:buChar char="•"/>
            </a:pPr>
            <a:r>
              <a:rPr lang="zh-CN" altLang="en-US" sz="1400" dirty="0" smtClean="0">
                <a:latin typeface="+mn-ea"/>
                <a:cs typeface="黑体"/>
              </a:rPr>
              <a:t>逻辑模型是用自然语言描述的形式化设计合约</a:t>
            </a:r>
            <a:endParaRPr lang="en-US" altLang="zh-CN" sz="1400" dirty="0" smtClean="0">
              <a:latin typeface="+mn-ea"/>
              <a:cs typeface="黑体"/>
            </a:endParaRPr>
          </a:p>
          <a:p>
            <a:pPr marL="285750" indent="-285750">
              <a:buFont typeface="Arial" panose="020B0604020202020204" pitchFamily="34" charset="0"/>
              <a:buChar char="•"/>
            </a:pPr>
            <a:r>
              <a:rPr lang="zh-CN" altLang="en-US" sz="1400" dirty="0" smtClean="0">
                <a:latin typeface="+mn-ea"/>
                <a:cs typeface="黑体"/>
              </a:rPr>
              <a:t>工程系统的开发，应该从设计合约出发，（</a:t>
            </a:r>
            <a:r>
              <a:rPr lang="en-US" altLang="zh-CN" sz="1400" dirty="0" smtClean="0">
                <a:latin typeface="+mn-ea"/>
                <a:cs typeface="黑体"/>
              </a:rPr>
              <a:t>Nand2Tetris</a:t>
            </a:r>
            <a:r>
              <a:rPr lang="zh-CN" altLang="en-US" sz="1400" dirty="0" smtClean="0">
                <a:latin typeface="+mn-ea"/>
                <a:cs typeface="黑体"/>
              </a:rPr>
              <a:t>提供了一套学习计算机架构用的全栈测试与仿真系统）</a:t>
            </a:r>
            <a:endParaRPr lang="en-US" altLang="zh-CN" sz="1400" dirty="0" smtClean="0">
              <a:latin typeface="+mn-ea"/>
              <a:cs typeface="黑体"/>
            </a:endParaRPr>
          </a:p>
        </p:txBody>
      </p:sp>
      <p:sp>
        <p:nvSpPr>
          <p:cNvPr id="39" name="TextBox 25"/>
          <p:cNvSpPr txBox="1"/>
          <p:nvPr/>
        </p:nvSpPr>
        <p:spPr>
          <a:xfrm>
            <a:off x="3451996" y="6054153"/>
            <a:ext cx="8506322" cy="738664"/>
          </a:xfrm>
          <a:prstGeom prst="rect">
            <a:avLst/>
          </a:prstGeom>
          <a:noFill/>
        </p:spPr>
        <p:txBody>
          <a:bodyPr wrap="square" rtlCol="0">
            <a:spAutoFit/>
          </a:bodyPr>
          <a:lstStyle/>
          <a:p>
            <a:r>
              <a:rPr lang="zh-CN" altLang="en-US" sz="1400" dirty="0" smtClean="0">
                <a:latin typeface="+mn-ea"/>
                <a:cs typeface="黑体"/>
              </a:rPr>
              <a:t>学生们在安装各种工具可能碰到不同的技术问题，造成进度落后</a:t>
            </a:r>
            <a:endParaRPr lang="en-US" altLang="zh-CN" sz="1400" dirty="0" smtClean="0">
              <a:latin typeface="+mn-ea"/>
              <a:cs typeface="黑体"/>
            </a:endParaRPr>
          </a:p>
          <a:p>
            <a:r>
              <a:rPr lang="zh-CN" altLang="en-US" sz="1400" dirty="0" smtClean="0">
                <a:latin typeface="+mn-ea"/>
                <a:cs typeface="黑体"/>
              </a:rPr>
              <a:t>同学们在完成个别任务之后，没有从整个项目的系统角度思考任务之间的联系，造成前后工作不易衔接</a:t>
            </a:r>
            <a:endParaRPr lang="en-US" altLang="zh-CN" sz="1400" dirty="0" smtClean="0">
              <a:latin typeface="+mn-ea"/>
              <a:cs typeface="黑体"/>
            </a:endParaRPr>
          </a:p>
          <a:p>
            <a:r>
              <a:rPr lang="zh-CN" altLang="en-US" sz="1400" dirty="0" smtClean="0">
                <a:latin typeface="+mn-ea"/>
                <a:cs typeface="黑体"/>
              </a:rPr>
              <a:t>只偏重抽象理论，或是只专注于技术细节，故而未能储备足够的知识去体会系统设计的全局性视角</a:t>
            </a:r>
            <a:endParaRPr lang="en-US" altLang="zh-CN" sz="1400" dirty="0">
              <a:latin typeface="+mn-ea"/>
              <a:cs typeface="黑体"/>
            </a:endParaRPr>
          </a:p>
        </p:txBody>
      </p:sp>
    </p:spTree>
    <p:extLst>
      <p:ext uri="{BB962C8B-B14F-4D97-AF65-F5344CB8AC3E}">
        <p14:creationId xmlns:p14="http://schemas.microsoft.com/office/powerpoint/2010/main" val="1285003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x-none" dirty="0"/>
              <a:t>Counting systems</a:t>
            </a:r>
          </a:p>
        </p:txBody>
      </p:sp>
      <p:grpSp>
        <p:nvGrpSpPr>
          <p:cNvPr id="3075" name="Group 26"/>
          <p:cNvGrpSpPr>
            <a:grpSpLocks/>
          </p:cNvGrpSpPr>
          <p:nvPr/>
        </p:nvGrpSpPr>
        <p:grpSpPr bwMode="auto">
          <a:xfrm>
            <a:off x="3429000" y="922338"/>
            <a:ext cx="5029200" cy="5173662"/>
            <a:chOff x="1104" y="720"/>
            <a:chExt cx="3168" cy="3259"/>
          </a:xfrm>
        </p:grpSpPr>
        <p:sp>
          <p:nvSpPr>
            <p:cNvPr id="3076" name="Rectangle 4"/>
            <p:cNvSpPr>
              <a:spLocks noChangeArrowheads="1"/>
            </p:cNvSpPr>
            <p:nvPr/>
          </p:nvSpPr>
          <p:spPr bwMode="auto">
            <a:xfrm>
              <a:off x="1104" y="720"/>
              <a:ext cx="3168" cy="3259"/>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66788" algn="l"/>
                  <a:tab pos="1668463" algn="l"/>
                  <a:tab pos="2427288" algn="l"/>
                  <a:tab pos="3614738" algn="l"/>
                </a:tabLst>
                <a:defRPr sz="2400">
                  <a:solidFill>
                    <a:schemeClr val="tx1"/>
                  </a:solidFill>
                  <a:latin typeface="Arial" charset="0"/>
                </a:defRPr>
              </a:lvl1pPr>
              <a:lvl2pPr marL="742950" indent="-285750">
                <a:tabLst>
                  <a:tab pos="966788" algn="l"/>
                  <a:tab pos="1668463" algn="l"/>
                  <a:tab pos="2427288" algn="l"/>
                  <a:tab pos="3614738" algn="l"/>
                </a:tabLst>
                <a:defRPr sz="2400">
                  <a:solidFill>
                    <a:schemeClr val="tx1"/>
                  </a:solidFill>
                  <a:latin typeface="Arial" charset="0"/>
                </a:defRPr>
              </a:lvl2pPr>
              <a:lvl3pPr marL="1143000" indent="-228600">
                <a:tabLst>
                  <a:tab pos="966788" algn="l"/>
                  <a:tab pos="1668463" algn="l"/>
                  <a:tab pos="2427288" algn="l"/>
                  <a:tab pos="3614738" algn="l"/>
                </a:tabLst>
                <a:defRPr sz="2400">
                  <a:solidFill>
                    <a:schemeClr val="tx1"/>
                  </a:solidFill>
                  <a:latin typeface="Arial" charset="0"/>
                </a:defRPr>
              </a:lvl3pPr>
              <a:lvl4pPr marL="1600200" indent="-228600">
                <a:tabLst>
                  <a:tab pos="966788" algn="l"/>
                  <a:tab pos="1668463" algn="l"/>
                  <a:tab pos="2427288" algn="l"/>
                  <a:tab pos="3614738" algn="l"/>
                </a:tabLst>
                <a:defRPr sz="2400">
                  <a:solidFill>
                    <a:schemeClr val="tx1"/>
                  </a:solidFill>
                  <a:latin typeface="Arial" charset="0"/>
                </a:defRPr>
              </a:lvl4pPr>
              <a:lvl5pPr marL="2057400" indent="-228600">
                <a:tabLst>
                  <a:tab pos="966788" algn="l"/>
                  <a:tab pos="1668463" algn="l"/>
                  <a:tab pos="2427288" algn="l"/>
                  <a:tab pos="3614738" algn="l"/>
                </a:tabLst>
                <a:defRPr sz="2400">
                  <a:solidFill>
                    <a:schemeClr val="tx1"/>
                  </a:solidFill>
                  <a:latin typeface="Arial" charset="0"/>
                </a:defRPr>
              </a:lvl5pPr>
              <a:lvl6pPr marL="25146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6pPr>
              <a:lvl7pPr marL="29718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7pPr>
              <a:lvl8pPr marL="34290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8pPr>
              <a:lvl9pPr marL="38862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9pPr>
            </a:lstStyle>
            <a:p>
              <a:pPr eaLnBrk="0" fontAlgn="base" hangingPunct="0">
                <a:spcBef>
                  <a:spcPct val="80000"/>
                </a:spcBef>
                <a:spcAft>
                  <a:spcPct val="0"/>
                </a:spcAft>
              </a:pPr>
              <a:r>
                <a:rPr lang="en-US" altLang="x-none" sz="1600">
                  <a:solidFill>
                    <a:srgbClr val="000000"/>
                  </a:solidFill>
                  <a:latin typeface="Arial Unicode MS" charset="0"/>
                  <a:ea typeface="Arial Unicode MS" charset="0"/>
                </a:rPr>
                <a:t>	 </a:t>
              </a:r>
              <a:r>
                <a:rPr lang="en-US" altLang="x-none" sz="1600" b="1">
                  <a:solidFill>
                    <a:srgbClr val="000000"/>
                  </a:solidFill>
                  <a:latin typeface="Arial Unicode MS" charset="0"/>
                  <a:ea typeface="Arial Unicode MS" charset="0"/>
                </a:rPr>
                <a:t>quantity    decimal    binary    3-bit register                  </a:t>
              </a:r>
              <a:r>
                <a:rPr lang="en-US" altLang="x-none" sz="1600">
                  <a:solidFill>
                    <a:srgbClr val="000000"/>
                  </a:solidFill>
                  <a:latin typeface="Arial Unicode MS" charset="0"/>
                  <a:ea typeface="Arial Unicode MS" charset="0"/>
                </a:rPr>
                <a:t>  </a:t>
              </a:r>
            </a:p>
            <a:p>
              <a:pPr eaLnBrk="0" fontAlgn="base" hangingPunct="0">
                <a:spcBef>
                  <a:spcPct val="80000"/>
                </a:spcBef>
                <a:spcAft>
                  <a:spcPct val="0"/>
                </a:spcAft>
              </a:pPr>
              <a:r>
                <a:rPr lang="en-US" altLang="x-none" sz="1600">
                  <a:solidFill>
                    <a:srgbClr val="000000"/>
                  </a:solidFill>
                  <a:latin typeface="Arial Unicode MS" charset="0"/>
                  <a:ea typeface="Arial Unicode MS" charset="0"/>
                </a:rPr>
                <a:t>                                      0  	             0	   000</a:t>
              </a:r>
            </a:p>
            <a:p>
              <a:pPr eaLnBrk="0" fontAlgn="base" hangingPunct="0">
                <a:spcBef>
                  <a:spcPct val="80000"/>
                </a:spcBef>
                <a:spcAft>
                  <a:spcPct val="0"/>
                </a:spcAft>
              </a:pPr>
              <a:r>
                <a:rPr lang="en-US" altLang="x-none" sz="1600">
                  <a:solidFill>
                    <a:srgbClr val="000000"/>
                  </a:solidFill>
                  <a:latin typeface="Times New Roman" charset="0"/>
                  <a:ea typeface="Arial Unicode MS" charset="0"/>
                  <a:sym typeface="Wingdings 2" charset="2"/>
                </a:rPr>
                <a:t>                              </a:t>
              </a:r>
              <a:r>
                <a:rPr lang="en-US" altLang="x-none" sz="1600">
                  <a:solidFill>
                    <a:srgbClr val="000000"/>
                  </a:solidFill>
                  <a:latin typeface="Arial Unicode MS" charset="0"/>
                  <a:ea typeface="Arial Unicode MS" charset="0"/>
                  <a:sym typeface="Wingdings 2" charset="2"/>
                </a:rPr>
                <a:t>        1	             1	   001</a:t>
              </a:r>
            </a:p>
            <a:p>
              <a:pPr eaLnBrk="0" fontAlgn="base" hangingPunct="0">
                <a:spcBef>
                  <a:spcPct val="80000"/>
                </a:spcBef>
                <a:spcAft>
                  <a:spcPct val="0"/>
                </a:spcAft>
              </a:pPr>
              <a:r>
                <a:rPr lang="en-US" altLang="x-none" sz="1600">
                  <a:solidFill>
                    <a:srgbClr val="000000"/>
                  </a:solidFill>
                  <a:latin typeface="Times New Roman" charset="0"/>
                  <a:ea typeface="Arial Unicode MS" charset="0"/>
                  <a:sym typeface="Wingdings 2" charset="2"/>
                </a:rPr>
                <a:t>                           </a:t>
              </a:r>
              <a:r>
                <a:rPr lang="en-US" altLang="x-none" sz="1600">
                  <a:solidFill>
                    <a:srgbClr val="000000"/>
                  </a:solidFill>
                  <a:latin typeface="Arial Unicode MS" charset="0"/>
                  <a:ea typeface="Arial Unicode MS" charset="0"/>
                  <a:sym typeface="Wingdings 2" charset="2"/>
                </a:rPr>
                <a:t>        2	           10	   010</a:t>
              </a:r>
            </a:p>
            <a:p>
              <a:pPr eaLnBrk="0" fontAlgn="base" hangingPunct="0">
                <a:spcBef>
                  <a:spcPct val="80000"/>
                </a:spcBef>
                <a:spcAft>
                  <a:spcPct val="0"/>
                </a:spcAft>
              </a:pPr>
              <a:r>
                <a:rPr lang="en-US" altLang="x-none" sz="1600">
                  <a:solidFill>
                    <a:srgbClr val="000000"/>
                  </a:solidFill>
                  <a:latin typeface="Times New Roman" charset="0"/>
                  <a:ea typeface="Arial Unicode MS" charset="0"/>
                  <a:sym typeface="Wingdings 2" charset="2"/>
                </a:rPr>
                <a:t>                       </a:t>
              </a:r>
              <a:r>
                <a:rPr lang="en-US" altLang="x-none" sz="1600">
                  <a:solidFill>
                    <a:srgbClr val="000000"/>
                  </a:solidFill>
                  <a:latin typeface="Arial Unicode MS" charset="0"/>
                  <a:ea typeface="Arial Unicode MS" charset="0"/>
                  <a:sym typeface="Wingdings 2" charset="2"/>
                </a:rPr>
                <a:t>        3	           11	   011</a:t>
              </a:r>
            </a:p>
            <a:p>
              <a:pPr eaLnBrk="0" fontAlgn="base" hangingPunct="0">
                <a:spcBef>
                  <a:spcPct val="80000"/>
                </a:spcBef>
                <a:spcAft>
                  <a:spcPct val="0"/>
                </a:spcAft>
              </a:pPr>
              <a:r>
                <a:rPr lang="en-US" altLang="x-none" sz="1600">
                  <a:solidFill>
                    <a:srgbClr val="000000"/>
                  </a:solidFill>
                  <a:latin typeface="Times New Roman" charset="0"/>
                  <a:ea typeface="Arial Unicode MS" charset="0"/>
                  <a:sym typeface="Wingdings 2" charset="2"/>
                </a:rPr>
                <a:t>                    </a:t>
              </a:r>
              <a:r>
                <a:rPr lang="en-US" altLang="x-none" sz="1600">
                  <a:solidFill>
                    <a:srgbClr val="000000"/>
                  </a:solidFill>
                  <a:latin typeface="Arial Unicode MS" charset="0"/>
                  <a:ea typeface="Arial Unicode MS" charset="0"/>
                  <a:sym typeface="Wingdings 2" charset="2"/>
                </a:rPr>
                <a:t>        4	         100	   100</a:t>
              </a:r>
            </a:p>
            <a:p>
              <a:pPr eaLnBrk="0" fontAlgn="base" hangingPunct="0">
                <a:spcBef>
                  <a:spcPct val="80000"/>
                </a:spcBef>
                <a:spcAft>
                  <a:spcPct val="0"/>
                </a:spcAft>
              </a:pPr>
              <a:r>
                <a:rPr lang="en-US" altLang="x-none" sz="1600">
                  <a:solidFill>
                    <a:srgbClr val="000000"/>
                  </a:solidFill>
                  <a:latin typeface="Times New Roman" charset="0"/>
                  <a:ea typeface="Arial Unicode MS" charset="0"/>
                  <a:sym typeface="Wingdings 2" charset="2"/>
                </a:rPr>
                <a:t>                </a:t>
              </a:r>
              <a:r>
                <a:rPr lang="en-US" altLang="x-none" sz="1600">
                  <a:solidFill>
                    <a:srgbClr val="000000"/>
                  </a:solidFill>
                  <a:latin typeface="Arial Unicode MS" charset="0"/>
                  <a:ea typeface="Arial Unicode MS" charset="0"/>
                  <a:sym typeface="Wingdings 2" charset="2"/>
                </a:rPr>
                <a:t>        5	         101	   101</a:t>
              </a:r>
            </a:p>
            <a:p>
              <a:pPr eaLnBrk="0" fontAlgn="base" hangingPunct="0">
                <a:spcBef>
                  <a:spcPct val="80000"/>
                </a:spcBef>
                <a:spcAft>
                  <a:spcPct val="0"/>
                </a:spcAft>
              </a:pPr>
              <a:r>
                <a:rPr lang="en-US" altLang="x-none" sz="1600">
                  <a:solidFill>
                    <a:srgbClr val="000000"/>
                  </a:solidFill>
                  <a:latin typeface="Times New Roman" charset="0"/>
                  <a:ea typeface="Arial Unicode MS" charset="0"/>
                  <a:sym typeface="Wingdings 2" charset="2"/>
                </a:rPr>
                <a:t>             </a:t>
              </a:r>
              <a:r>
                <a:rPr lang="en-US" altLang="x-none" sz="1600">
                  <a:solidFill>
                    <a:srgbClr val="000000"/>
                  </a:solidFill>
                  <a:latin typeface="Arial Unicode MS" charset="0"/>
                  <a:ea typeface="Arial Unicode MS" charset="0"/>
                  <a:sym typeface="Wingdings 2" charset="2"/>
                </a:rPr>
                <a:t>        6	         110	   110</a:t>
              </a:r>
            </a:p>
            <a:p>
              <a:pPr eaLnBrk="0" fontAlgn="base" hangingPunct="0">
                <a:spcBef>
                  <a:spcPct val="80000"/>
                </a:spcBef>
                <a:spcAft>
                  <a:spcPct val="0"/>
                </a:spcAft>
              </a:pPr>
              <a:r>
                <a:rPr lang="en-US" altLang="x-none" sz="1600">
                  <a:solidFill>
                    <a:srgbClr val="000000"/>
                  </a:solidFill>
                  <a:latin typeface="Times New Roman" charset="0"/>
                  <a:ea typeface="Arial Unicode MS" charset="0"/>
                  <a:sym typeface="Wingdings 2" charset="2"/>
                </a:rPr>
                <a:t>         </a:t>
              </a:r>
              <a:r>
                <a:rPr lang="en-US" altLang="x-none" sz="1600">
                  <a:solidFill>
                    <a:srgbClr val="000000"/>
                  </a:solidFill>
                  <a:latin typeface="Arial Unicode MS" charset="0"/>
                  <a:ea typeface="Arial Unicode MS" charset="0"/>
                  <a:sym typeface="Wingdings 2" charset="2"/>
                </a:rPr>
                <a:t>         7	         111	   111</a:t>
              </a:r>
            </a:p>
            <a:p>
              <a:pPr eaLnBrk="0" fontAlgn="base" hangingPunct="0">
                <a:spcBef>
                  <a:spcPct val="80000"/>
                </a:spcBef>
                <a:spcAft>
                  <a:spcPct val="0"/>
                </a:spcAft>
              </a:pPr>
              <a:r>
                <a:rPr lang="en-US" altLang="x-none" sz="1600">
                  <a:solidFill>
                    <a:srgbClr val="000000"/>
                  </a:solidFill>
                  <a:latin typeface="Times New Roman" charset="0"/>
                  <a:ea typeface="Arial Unicode MS" charset="0"/>
                  <a:sym typeface="Wingdings 2" charset="2"/>
                </a:rPr>
                <a:t>      </a:t>
              </a:r>
              <a:r>
                <a:rPr lang="en-US" altLang="x-none" sz="1600">
                  <a:solidFill>
                    <a:srgbClr val="000000"/>
                  </a:solidFill>
                  <a:latin typeface="Arial Unicode MS" charset="0"/>
                  <a:ea typeface="Arial Unicode MS" charset="0"/>
                  <a:sym typeface="Wingdings 2" charset="2"/>
                </a:rPr>
                <a:t>        8	       1000	   overflow</a:t>
              </a:r>
            </a:p>
            <a:p>
              <a:pPr eaLnBrk="0" fontAlgn="base" hangingPunct="0">
                <a:spcBef>
                  <a:spcPct val="80000"/>
                </a:spcBef>
                <a:spcAft>
                  <a:spcPct val="0"/>
                </a:spcAft>
              </a:pPr>
              <a:r>
                <a:rPr lang="en-US" altLang="x-none" sz="1600">
                  <a:solidFill>
                    <a:srgbClr val="000000"/>
                  </a:solidFill>
                  <a:latin typeface="Times New Roman" charset="0"/>
                  <a:ea typeface="Arial Unicode MS" charset="0"/>
                  <a:sym typeface="Wingdings 2" charset="2"/>
                </a:rPr>
                <a:t>   </a:t>
              </a:r>
              <a:r>
                <a:rPr lang="en-US" altLang="x-none" sz="1600">
                  <a:solidFill>
                    <a:srgbClr val="000000"/>
                  </a:solidFill>
                  <a:latin typeface="Arial Unicode MS" charset="0"/>
                  <a:ea typeface="Arial Unicode MS" charset="0"/>
                  <a:sym typeface="Wingdings 2" charset="2"/>
                </a:rPr>
                <a:t>        9	       1001	   overflow</a:t>
              </a:r>
            </a:p>
            <a:p>
              <a:pPr eaLnBrk="0" fontAlgn="base" hangingPunct="0">
                <a:spcBef>
                  <a:spcPct val="80000"/>
                </a:spcBef>
                <a:spcAft>
                  <a:spcPct val="0"/>
                </a:spcAft>
              </a:pPr>
              <a:r>
                <a:rPr lang="en-US" altLang="x-none" sz="1600">
                  <a:solidFill>
                    <a:srgbClr val="000000"/>
                  </a:solidFill>
                  <a:latin typeface="Times New Roman" charset="0"/>
                  <a:ea typeface="Arial Unicode MS" charset="0"/>
                  <a:sym typeface="Wingdings 2" charset="2"/>
                </a:rPr>
                <a:t></a:t>
              </a:r>
              <a:r>
                <a:rPr lang="en-US" altLang="x-none" sz="1600">
                  <a:solidFill>
                    <a:srgbClr val="000000"/>
                  </a:solidFill>
                  <a:latin typeface="Arial Unicode MS" charset="0"/>
                  <a:ea typeface="Arial Unicode MS" charset="0"/>
                  <a:sym typeface="Wingdings 2" charset="2"/>
                </a:rPr>
                <a:t>     10	       1010	   overflow</a:t>
              </a:r>
              <a:endParaRPr lang="en-US" altLang="x-none" sz="1600">
                <a:solidFill>
                  <a:srgbClr val="000000"/>
                </a:solidFill>
                <a:latin typeface="Times New Roman" charset="0"/>
                <a:ea typeface="Arial Unicode MS" charset="0"/>
                <a:sym typeface="Wingdings 2" charset="2"/>
              </a:endParaRPr>
            </a:p>
          </p:txBody>
        </p:sp>
        <p:sp>
          <p:nvSpPr>
            <p:cNvPr id="3077" name="Line 21"/>
            <p:cNvSpPr>
              <a:spLocks noChangeShapeType="1"/>
            </p:cNvSpPr>
            <p:nvPr/>
          </p:nvSpPr>
          <p:spPr bwMode="auto">
            <a:xfrm>
              <a:off x="2352"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8" name="Line 23"/>
            <p:cNvSpPr>
              <a:spLocks noChangeShapeType="1"/>
            </p:cNvSpPr>
            <p:nvPr/>
          </p:nvSpPr>
          <p:spPr bwMode="auto">
            <a:xfrm>
              <a:off x="2880"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9" name="Line 24"/>
            <p:cNvSpPr>
              <a:spLocks noChangeShapeType="1"/>
            </p:cNvSpPr>
            <p:nvPr/>
          </p:nvSpPr>
          <p:spPr bwMode="auto">
            <a:xfrm>
              <a:off x="3408"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80" name="Line 25"/>
            <p:cNvSpPr>
              <a:spLocks noChangeShapeType="1"/>
            </p:cNvSpPr>
            <p:nvPr/>
          </p:nvSpPr>
          <p:spPr bwMode="auto">
            <a:xfrm>
              <a:off x="1152" y="96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grpSp>
    </p:spTree>
    <p:extLst>
      <p:ext uri="{BB962C8B-B14F-4D97-AF65-F5344CB8AC3E}">
        <p14:creationId xmlns:p14="http://schemas.microsoft.com/office/powerpoint/2010/main" val="7175725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x-none" dirty="0"/>
              <a:t>Rationale</a:t>
            </a:r>
          </a:p>
        </p:txBody>
      </p:sp>
      <p:sp>
        <p:nvSpPr>
          <p:cNvPr id="4099" name="Rectangle 16" descr="Bouquet"/>
          <p:cNvSpPr>
            <a:spLocks noChangeArrowheads="1"/>
          </p:cNvSpPr>
          <p:nvPr/>
        </p:nvSpPr>
        <p:spPr bwMode="auto">
          <a:xfrm>
            <a:off x="1524000" y="2470151"/>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just" rtl="1"/>
            <a:r>
              <a:rPr lang="en-US" altLang="x-none" sz="1200">
                <a:solidFill>
                  <a:srgbClr val="000000"/>
                </a:solidFill>
                <a:latin typeface="Times New Roman" charset="0"/>
                <a:ea typeface="Arial Unicode MS" charset="0"/>
              </a:rPr>
              <a:t> </a:t>
            </a:r>
            <a:endParaRPr lang="en-US" altLang="x-none" sz="1200">
              <a:solidFill>
                <a:srgbClr val="000000"/>
              </a:solidFill>
              <a:latin typeface="Arial Unicode MS" charset="0"/>
              <a:ea typeface="Arial Unicode MS" charset="0"/>
            </a:endParaRPr>
          </a:p>
          <a:p>
            <a:pPr algn="l"/>
            <a:endParaRPr lang="en-US" altLang="x-none">
              <a:latin typeface="Times New Roman" charset="0"/>
            </a:endParaRPr>
          </a:p>
        </p:txBody>
      </p:sp>
      <p:graphicFrame>
        <p:nvGraphicFramePr>
          <p:cNvPr id="200719" name="Object 15"/>
          <p:cNvGraphicFramePr>
            <a:graphicFrameLocks noChangeAspect="1"/>
          </p:cNvGraphicFramePr>
          <p:nvPr/>
        </p:nvGraphicFramePr>
        <p:xfrm>
          <a:off x="2971800" y="2690813"/>
          <a:ext cx="6553200" cy="508000"/>
        </p:xfrm>
        <a:graphic>
          <a:graphicData uri="http://schemas.openxmlformats.org/presentationml/2006/ole">
            <mc:AlternateContent xmlns:mc="http://schemas.openxmlformats.org/markup-compatibility/2006">
              <mc:Choice xmlns:v="urn:schemas-microsoft-com:vml" Requires="v">
                <p:oleObj spid="_x0000_s11353" r:id="rId4" imgW="3060700" imgH="241300" progId="Equation.3">
                  <p:embed/>
                </p:oleObj>
              </mc:Choice>
              <mc:Fallback>
                <p:oleObj r:id="rId4" imgW="30607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90813"/>
                        <a:ext cx="6553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5" name="Object 21"/>
          <p:cNvGraphicFramePr>
            <a:graphicFrameLocks noChangeAspect="1"/>
          </p:cNvGraphicFramePr>
          <p:nvPr/>
        </p:nvGraphicFramePr>
        <p:xfrm>
          <a:off x="3505200" y="3910014"/>
          <a:ext cx="4419600" cy="1271587"/>
        </p:xfrm>
        <a:graphic>
          <a:graphicData uri="http://schemas.openxmlformats.org/presentationml/2006/ole">
            <mc:AlternateContent xmlns:mc="http://schemas.openxmlformats.org/markup-compatibility/2006">
              <mc:Choice xmlns:v="urn:schemas-microsoft-com:vml" Requires="v">
                <p:oleObj spid="_x0000_s11354" r:id="rId6" imgW="1485900" imgH="431800" progId="Equation.3">
                  <p:embed/>
                </p:oleObj>
              </mc:Choice>
              <mc:Fallback>
                <p:oleObj r:id="rId6" imgW="14859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910014"/>
                        <a:ext cx="4419600"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7" name="Object 23"/>
          <p:cNvGraphicFramePr>
            <a:graphicFrameLocks noChangeAspect="1"/>
          </p:cNvGraphicFramePr>
          <p:nvPr/>
        </p:nvGraphicFramePr>
        <p:xfrm>
          <a:off x="3094039" y="1397000"/>
          <a:ext cx="6308725" cy="508000"/>
        </p:xfrm>
        <a:graphic>
          <a:graphicData uri="http://schemas.openxmlformats.org/presentationml/2006/ole">
            <mc:AlternateContent xmlns:mc="http://schemas.openxmlformats.org/markup-compatibility/2006">
              <mc:Choice xmlns:v="urn:schemas-microsoft-com:vml" Requires="v">
                <p:oleObj spid="_x0000_s11355" name="Equation" r:id="rId8" imgW="2946400" imgH="241300" progId="Equation.3">
                  <p:embed/>
                </p:oleObj>
              </mc:Choice>
              <mc:Fallback>
                <p:oleObj name="Equation" r:id="rId8" imgW="29464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4039" y="1397000"/>
                        <a:ext cx="63087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50030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07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07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00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3657600" y="4038600"/>
            <a:ext cx="5029200" cy="457200"/>
            <a:chOff x="1344" y="2544"/>
            <a:chExt cx="3168" cy="288"/>
          </a:xfrm>
        </p:grpSpPr>
        <p:sp>
          <p:nvSpPr>
            <p:cNvPr id="5138" name="Rectangle 9"/>
            <p:cNvSpPr>
              <a:spLocks noChangeArrowheads="1"/>
            </p:cNvSpPr>
            <p:nvPr/>
          </p:nvSpPr>
          <p:spPr bwMode="auto">
            <a:xfrm>
              <a:off x="1344" y="2544"/>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no overflow</a:t>
              </a:r>
            </a:p>
          </p:txBody>
        </p:sp>
        <p:sp>
          <p:nvSpPr>
            <p:cNvPr id="5139" name="Rectangle 10"/>
            <p:cNvSpPr>
              <a:spLocks noChangeArrowheads="1"/>
            </p:cNvSpPr>
            <p:nvPr/>
          </p:nvSpPr>
          <p:spPr bwMode="auto">
            <a:xfrm>
              <a:off x="3744" y="254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overflow</a:t>
              </a:r>
            </a:p>
          </p:txBody>
        </p:sp>
      </p:grpSp>
      <p:sp>
        <p:nvSpPr>
          <p:cNvPr id="210955" name="Rectangle 11"/>
          <p:cNvSpPr>
            <a:spLocks noChangeArrowheads="1"/>
          </p:cNvSpPr>
          <p:nvPr/>
        </p:nvSpPr>
        <p:spPr bwMode="auto">
          <a:xfrm>
            <a:off x="2971800" y="5105400"/>
            <a:ext cx="693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buFont typeface="Wingdings" charset="2"/>
              <a:buChar char="n"/>
            </a:pPr>
            <a:r>
              <a:rPr lang="en-US" altLang="x-none" sz="1800">
                <a:latin typeface="Comic Sans MS" charset="0"/>
              </a:rPr>
              <a:t>Algorithm: exactly the same as in decimal addition</a:t>
            </a:r>
          </a:p>
          <a:p>
            <a:pPr algn="l">
              <a:lnSpc>
                <a:spcPct val="90000"/>
              </a:lnSpc>
              <a:spcBef>
                <a:spcPct val="60000"/>
              </a:spcBef>
              <a:buClr>
                <a:srgbClr val="006600"/>
              </a:buClr>
              <a:buSzPct val="100000"/>
              <a:buFont typeface="Wingdings" charset="2"/>
              <a:buChar char="n"/>
            </a:pPr>
            <a:r>
              <a:rPr lang="en-US" altLang="x-none" sz="1800">
                <a:latin typeface="Comic Sans MS" charset="0"/>
              </a:rPr>
              <a:t>Overflow (MSB carry) has to be dealt with.</a:t>
            </a:r>
          </a:p>
        </p:txBody>
      </p:sp>
      <p:sp>
        <p:nvSpPr>
          <p:cNvPr id="5124" name="Rectangle 12"/>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Binary addition</a:t>
            </a:r>
          </a:p>
        </p:txBody>
      </p:sp>
      <p:sp>
        <p:nvSpPr>
          <p:cNvPr id="10245" name="Rectangle 13"/>
          <p:cNvSpPr>
            <a:spLocks noChangeArrowheads="1"/>
          </p:cNvSpPr>
          <p:nvPr/>
        </p:nvSpPr>
        <p:spPr bwMode="auto">
          <a:xfrm>
            <a:off x="2895600" y="1295400"/>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pPr>
            <a:r>
              <a:rPr lang="en-US" altLang="x-none" sz="1800">
                <a:latin typeface="Comic Sans MS" charset="0"/>
              </a:rPr>
              <a:t>Assuming a 4-bit system:</a:t>
            </a:r>
          </a:p>
        </p:txBody>
      </p:sp>
      <p:grpSp>
        <p:nvGrpSpPr>
          <p:cNvPr id="4" name="Group 3"/>
          <p:cNvGrpSpPr>
            <a:grpSpLocks/>
          </p:cNvGrpSpPr>
          <p:nvPr/>
        </p:nvGrpSpPr>
        <p:grpSpPr bwMode="auto">
          <a:xfrm>
            <a:off x="3505200" y="2209801"/>
            <a:ext cx="2057400" cy="1616075"/>
            <a:chOff x="1981200" y="2209800"/>
            <a:chExt cx="2057400" cy="1616075"/>
          </a:xfrm>
        </p:grpSpPr>
        <p:grpSp>
          <p:nvGrpSpPr>
            <p:cNvPr id="5133" name="Group 18"/>
            <p:cNvGrpSpPr>
              <a:grpSpLocks/>
            </p:cNvGrpSpPr>
            <p:nvPr/>
          </p:nvGrpSpPr>
          <p:grpSpPr bwMode="auto">
            <a:xfrm>
              <a:off x="1981200" y="2209800"/>
              <a:ext cx="1905000" cy="1616075"/>
              <a:chOff x="1248" y="1392"/>
              <a:chExt cx="1200" cy="1018"/>
            </a:xfrm>
          </p:grpSpPr>
          <p:sp>
            <p:nvSpPr>
              <p:cNvPr id="5135" name="Line 7"/>
              <p:cNvSpPr>
                <a:spLocks noChangeShapeType="1"/>
              </p:cNvSpPr>
              <p:nvPr/>
            </p:nvSpPr>
            <p:spPr bwMode="auto">
              <a:xfrm>
                <a:off x="1248"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6" name="Rectangle 8" descr="Bouquet"/>
              <p:cNvSpPr>
                <a:spLocks noChangeArrowheads="1"/>
              </p:cNvSpPr>
              <p:nvPr/>
            </p:nvSpPr>
            <p:spPr bwMode="auto">
              <a:xfrm>
                <a:off x="1248"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0   0   0   1</a:t>
                </a:r>
              </a:p>
              <a:p>
                <a:pPr algn="l"/>
                <a:r>
                  <a:rPr lang="en-US" altLang="x-none" sz="2000">
                    <a:solidFill>
                      <a:srgbClr val="000000"/>
                    </a:solidFill>
                    <a:ea typeface="Arial" charset="0"/>
                    <a:cs typeface="Arial" charset="0"/>
                  </a:rPr>
                  <a:t>     1   0   0   1</a:t>
                </a:r>
              </a:p>
              <a:p>
                <a:pPr algn="l"/>
                <a:r>
                  <a:rPr lang="en-US" altLang="x-none" sz="2000">
                    <a:solidFill>
                      <a:srgbClr val="000000"/>
                    </a:solidFill>
                    <a:ea typeface="Arial" charset="0"/>
                    <a:cs typeface="Arial" charset="0"/>
                  </a:rPr>
                  <a:t>     0   1   0   1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0</a:t>
                </a:r>
                <a:r>
                  <a:rPr lang="en-US" altLang="x-none" sz="2000">
                    <a:solidFill>
                      <a:srgbClr val="000000"/>
                    </a:solidFill>
                    <a:ea typeface="Arial" charset="0"/>
                    <a:cs typeface="Arial" charset="0"/>
                  </a:rPr>
                  <a:t>   1   1   1   0</a:t>
                </a:r>
              </a:p>
            </p:txBody>
          </p:sp>
          <p:sp>
            <p:nvSpPr>
              <p:cNvPr id="5137" name="Line 15"/>
              <p:cNvSpPr>
                <a:spLocks noChangeShapeType="1"/>
              </p:cNvSpPr>
              <p:nvPr/>
            </p:nvSpPr>
            <p:spPr bwMode="auto">
              <a:xfrm>
                <a:off x="1248"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34" name="Text Box 10"/>
            <p:cNvSpPr txBox="1">
              <a:spLocks noChangeArrowheads="1"/>
            </p:cNvSpPr>
            <p:nvPr/>
          </p:nvSpPr>
          <p:spPr bwMode="auto">
            <a:xfrm>
              <a:off x="3581400" y="2587624"/>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grpSp>
        <p:nvGrpSpPr>
          <p:cNvPr id="5" name="Group 4"/>
          <p:cNvGrpSpPr>
            <a:grpSpLocks/>
          </p:cNvGrpSpPr>
          <p:nvPr/>
        </p:nvGrpSpPr>
        <p:grpSpPr bwMode="auto">
          <a:xfrm>
            <a:off x="7086600" y="2209801"/>
            <a:ext cx="1981200" cy="1616075"/>
            <a:chOff x="5562600" y="2209800"/>
            <a:chExt cx="1981200" cy="1616075"/>
          </a:xfrm>
        </p:grpSpPr>
        <p:grpSp>
          <p:nvGrpSpPr>
            <p:cNvPr id="5128" name="Group 17"/>
            <p:cNvGrpSpPr>
              <a:grpSpLocks/>
            </p:cNvGrpSpPr>
            <p:nvPr/>
          </p:nvGrpSpPr>
          <p:grpSpPr bwMode="auto">
            <a:xfrm>
              <a:off x="5562600" y="2209800"/>
              <a:ext cx="1905000" cy="1616075"/>
              <a:chOff x="3504" y="1392"/>
              <a:chExt cx="1200" cy="1018"/>
            </a:xfrm>
          </p:grpSpPr>
          <p:sp>
            <p:nvSpPr>
              <p:cNvPr id="5130" name="Line 5"/>
              <p:cNvSpPr>
                <a:spLocks noChangeShapeType="1"/>
              </p:cNvSpPr>
              <p:nvPr/>
            </p:nvSpPr>
            <p:spPr bwMode="auto">
              <a:xfrm>
                <a:off x="3552"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1" name="Rectangle 6" descr="Bouquet"/>
              <p:cNvSpPr>
                <a:spLocks noChangeArrowheads="1"/>
              </p:cNvSpPr>
              <p:nvPr/>
            </p:nvSpPr>
            <p:spPr bwMode="auto">
              <a:xfrm>
                <a:off x="3504"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1   1   1   1</a:t>
                </a:r>
              </a:p>
              <a:p>
                <a:pPr algn="l"/>
                <a:r>
                  <a:rPr lang="en-US" altLang="x-none" sz="2000">
                    <a:solidFill>
                      <a:srgbClr val="000000"/>
                    </a:solidFill>
                    <a:ea typeface="Arial" charset="0"/>
                    <a:cs typeface="Arial" charset="0"/>
                  </a:rPr>
                  <a:t>     1   0   1   1</a:t>
                </a:r>
              </a:p>
              <a:p>
                <a:pPr algn="l"/>
                <a:r>
                  <a:rPr lang="en-US" altLang="x-none" sz="2000">
                    <a:solidFill>
                      <a:srgbClr val="000000"/>
                    </a:solidFill>
                    <a:ea typeface="Arial" charset="0"/>
                    <a:cs typeface="Arial" charset="0"/>
                  </a:rPr>
                  <a:t>     0   1   1   1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1</a:t>
                </a:r>
                <a:r>
                  <a:rPr lang="en-US" altLang="x-none" sz="2000">
                    <a:solidFill>
                      <a:srgbClr val="000000"/>
                    </a:solidFill>
                    <a:ea typeface="Arial" charset="0"/>
                    <a:cs typeface="Arial" charset="0"/>
                  </a:rPr>
                  <a:t>   0   0   1   0</a:t>
                </a:r>
              </a:p>
            </p:txBody>
          </p:sp>
          <p:sp>
            <p:nvSpPr>
              <p:cNvPr id="5132" name="Line 14"/>
              <p:cNvSpPr>
                <a:spLocks noChangeShapeType="1"/>
              </p:cNvSpPr>
              <p:nvPr/>
            </p:nvSpPr>
            <p:spPr bwMode="auto">
              <a:xfrm>
                <a:off x="3552"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29" name="Text Box 10"/>
            <p:cNvSpPr txBox="1">
              <a:spLocks noChangeArrowheads="1"/>
            </p:cNvSpPr>
            <p:nvPr/>
          </p:nvSpPr>
          <p:spPr bwMode="auto">
            <a:xfrm>
              <a:off x="7086600" y="2590800"/>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spTree>
    <p:extLst>
      <p:ext uri="{BB962C8B-B14F-4D97-AF65-F5344CB8AC3E}">
        <p14:creationId xmlns:p14="http://schemas.microsoft.com/office/powerpoint/2010/main" val="1631430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0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5" grpId="0"/>
      <p:bldP spid="10245"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r>
              <a:rPr lang="en-US" altLang="x-none" dirty="0"/>
              <a:t>Representing negative numbers </a:t>
            </a:r>
            <a:r>
              <a:rPr lang="en-US" altLang="x-none" sz="1600" dirty="0"/>
              <a:t>(4-bit system)</a:t>
            </a:r>
          </a:p>
        </p:txBody>
      </p:sp>
      <p:sp>
        <p:nvSpPr>
          <p:cNvPr id="205827" name="Rectangle 1027"/>
          <p:cNvSpPr>
            <a:spLocks noGrp="1" noChangeArrowheads="1"/>
          </p:cNvSpPr>
          <p:nvPr>
            <p:ph type="body" idx="1"/>
          </p:nvPr>
        </p:nvSpPr>
        <p:spPr>
          <a:xfrm>
            <a:off x="5410200" y="1417638"/>
            <a:ext cx="5029200" cy="2773362"/>
          </a:xfrm>
        </p:spPr>
        <p:txBody>
          <a:bodyPr/>
          <a:lstStyle/>
          <a:p>
            <a:pPr>
              <a:spcBef>
                <a:spcPct val="100000"/>
              </a:spcBef>
            </a:pPr>
            <a:r>
              <a:rPr lang="en-US" altLang="x-none" sz="1800" dirty="0">
                <a:ea typeface="Times New Roman" charset="0"/>
                <a:cs typeface="Times New Roman" charset="0"/>
              </a:rPr>
              <a:t>The codes of all positive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“0”</a:t>
            </a:r>
            <a:r>
              <a:rPr lang="en-US" altLang="x-none" sz="1800" dirty="0"/>
              <a:t> </a:t>
            </a:r>
          </a:p>
          <a:p>
            <a:pPr>
              <a:spcBef>
                <a:spcPct val="100000"/>
              </a:spcBef>
            </a:pPr>
            <a:r>
              <a:rPr lang="en-US" altLang="x-none" sz="1800" dirty="0">
                <a:ea typeface="Times New Roman" charset="0"/>
                <a:cs typeface="Times New Roman" charset="0"/>
              </a:rPr>
              <a:t>The codes of all negative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“1“</a:t>
            </a:r>
          </a:p>
          <a:p>
            <a:pPr>
              <a:spcBef>
                <a:spcPct val="100000"/>
              </a:spcBef>
            </a:pPr>
            <a:r>
              <a:rPr lang="en-US" altLang="x-none" sz="1800" dirty="0">
                <a:ea typeface="Times New Roman" charset="0"/>
                <a:cs typeface="Times New Roman" charset="0"/>
              </a:rPr>
              <a:t>To convert a number: </a:t>
            </a:r>
            <a:br>
              <a:rPr lang="en-US" altLang="x-none" sz="1800" dirty="0">
                <a:ea typeface="Times New Roman" charset="0"/>
                <a:cs typeface="Times New Roman" charset="0"/>
              </a:rPr>
            </a:br>
            <a:r>
              <a:rPr lang="en-US" altLang="x-none" sz="1800" dirty="0">
                <a:ea typeface="Times New Roman" charset="0"/>
                <a:cs typeface="Times New Roman" charset="0"/>
              </a:rPr>
              <a:t>leave all trailing 0’s and first 1 intact,</a:t>
            </a:r>
            <a:br>
              <a:rPr lang="en-US" altLang="x-none" sz="1800" dirty="0">
                <a:ea typeface="Times New Roman" charset="0"/>
                <a:cs typeface="Times New Roman" charset="0"/>
              </a:rPr>
            </a:br>
            <a:r>
              <a:rPr lang="en-US" altLang="x-none" sz="1800" dirty="0">
                <a:ea typeface="Times New Roman" charset="0"/>
                <a:cs typeface="Times New Roman" charset="0"/>
              </a:rPr>
              <a:t>and flip all the remaining bits  </a:t>
            </a:r>
          </a:p>
          <a:p>
            <a:pPr>
              <a:spcBef>
                <a:spcPct val="100000"/>
              </a:spcBef>
            </a:pPr>
            <a:endParaRPr lang="en-US" altLang="x-none" sz="1800" dirty="0"/>
          </a:p>
          <a:p>
            <a:pPr>
              <a:spcBef>
                <a:spcPct val="100000"/>
              </a:spcBef>
            </a:pPr>
            <a:endParaRPr lang="en-US" altLang="x-none" sz="1800" dirty="0"/>
          </a:p>
        </p:txBody>
      </p:sp>
      <p:sp>
        <p:nvSpPr>
          <p:cNvPr id="6148" name="Rectangle 1200"/>
          <p:cNvSpPr>
            <a:spLocks noChangeArrowheads="1"/>
          </p:cNvSpPr>
          <p:nvPr/>
        </p:nvSpPr>
        <p:spPr bwMode="auto">
          <a:xfrm>
            <a:off x="2057400" y="1417638"/>
            <a:ext cx="2819400" cy="3306762"/>
          </a:xfrm>
          <a:prstGeom prst="rect">
            <a:avLst/>
          </a:prstGeom>
          <a:solidFill>
            <a:srgbClr val="D9F5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tabLst>
                <a:tab pos="488950" algn="l"/>
                <a:tab pos="1146175" algn="l"/>
                <a:tab pos="1812925" algn="l"/>
                <a:tab pos="2155825" algn="l"/>
              </a:tabLst>
              <a:defRPr sz="2400">
                <a:solidFill>
                  <a:schemeClr val="tx1"/>
                </a:solidFill>
                <a:latin typeface="Arial" charset="0"/>
              </a:defRPr>
            </a:lvl1pPr>
            <a:lvl2pPr marL="742950" indent="-285750">
              <a:tabLst>
                <a:tab pos="488950" algn="l"/>
                <a:tab pos="1146175" algn="l"/>
                <a:tab pos="1812925" algn="l"/>
                <a:tab pos="2155825" algn="l"/>
              </a:tabLst>
              <a:defRPr sz="2400">
                <a:solidFill>
                  <a:schemeClr val="tx1"/>
                </a:solidFill>
                <a:latin typeface="Arial" charset="0"/>
              </a:defRPr>
            </a:lvl2pPr>
            <a:lvl3pPr marL="1143000" indent="-228600">
              <a:tabLst>
                <a:tab pos="488950" algn="l"/>
                <a:tab pos="1146175" algn="l"/>
                <a:tab pos="1812925" algn="l"/>
                <a:tab pos="2155825" algn="l"/>
              </a:tabLst>
              <a:defRPr sz="2400">
                <a:solidFill>
                  <a:schemeClr val="tx1"/>
                </a:solidFill>
                <a:latin typeface="Arial" charset="0"/>
              </a:defRPr>
            </a:lvl3pPr>
            <a:lvl4pPr marL="1600200" indent="-228600">
              <a:tabLst>
                <a:tab pos="488950" algn="l"/>
                <a:tab pos="1146175" algn="l"/>
                <a:tab pos="1812925" algn="l"/>
                <a:tab pos="2155825" algn="l"/>
              </a:tabLst>
              <a:defRPr sz="2400">
                <a:solidFill>
                  <a:schemeClr val="tx1"/>
                </a:solidFill>
                <a:latin typeface="Arial" charset="0"/>
              </a:defRPr>
            </a:lvl4pPr>
            <a:lvl5pPr marL="2057400" indent="-228600">
              <a:tabLst>
                <a:tab pos="488950" algn="l"/>
                <a:tab pos="1146175" algn="l"/>
                <a:tab pos="1812925" algn="l"/>
                <a:tab pos="2155825" algn="l"/>
              </a:tabLst>
              <a:defRPr sz="2400">
                <a:solidFill>
                  <a:schemeClr val="tx1"/>
                </a:solidFill>
                <a:latin typeface="Arial" charset="0"/>
              </a:defRPr>
            </a:lvl5pPr>
            <a:lvl6pPr marL="25146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6pPr>
            <a:lvl7pPr marL="29718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7pPr>
            <a:lvl8pPr marL="34290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8pPr>
            <a:lvl9pPr marL="38862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9pPr>
          </a:lstStyle>
          <a:p>
            <a:pPr algn="l">
              <a:lnSpc>
                <a:spcPct val="130000"/>
              </a:lnSpc>
            </a:pPr>
            <a:r>
              <a:rPr lang="en-US" altLang="x-none" sz="1800" dirty="0">
                <a:solidFill>
                  <a:srgbClr val="990033"/>
                </a:solidFill>
                <a:latin typeface="Arial Unicode MS" charset="0"/>
                <a:ea typeface="Arial Unicode MS" charset="0"/>
              </a:rPr>
              <a:t>0</a:t>
            </a:r>
            <a:r>
              <a:rPr lang="en-US" altLang="x-none" sz="1800" dirty="0">
                <a:solidFill>
                  <a:srgbClr val="000000"/>
                </a:solidFill>
                <a:latin typeface="Arial Unicode MS" charset="0"/>
                <a:ea typeface="Arial Unicode MS" charset="0"/>
              </a:rPr>
              <a:t>	0000		</a:t>
            </a:r>
          </a:p>
          <a:p>
            <a:pPr algn="l">
              <a:lnSpc>
                <a:spcPct val="130000"/>
              </a:lnSpc>
            </a:pPr>
            <a:r>
              <a:rPr lang="en-US" altLang="x-none" sz="1800" dirty="0">
                <a:solidFill>
                  <a:srgbClr val="990033"/>
                </a:solidFill>
                <a:latin typeface="Arial Unicode MS" charset="0"/>
                <a:ea typeface="Arial Unicode MS" charset="0"/>
              </a:rPr>
              <a:t>1</a:t>
            </a:r>
            <a:r>
              <a:rPr lang="en-US" altLang="x-none" sz="1800" dirty="0">
                <a:solidFill>
                  <a:srgbClr val="000000"/>
                </a:solidFill>
                <a:latin typeface="Arial Unicode MS" charset="0"/>
                <a:ea typeface="Arial Unicode MS" charset="0"/>
              </a:rPr>
              <a:t>	0001	      1111	  </a:t>
            </a:r>
            <a:r>
              <a:rPr lang="en-US" altLang="x-none" sz="1800" dirty="0">
                <a:solidFill>
                  <a:srgbClr val="990033"/>
                </a:solidFill>
                <a:latin typeface="Arial Unicode MS" charset="0"/>
                <a:ea typeface="Arial Unicode MS" charset="0"/>
              </a:rPr>
              <a:t>-1</a:t>
            </a:r>
          </a:p>
          <a:p>
            <a:pPr algn="l">
              <a:lnSpc>
                <a:spcPct val="130000"/>
              </a:lnSpc>
            </a:pPr>
            <a:r>
              <a:rPr lang="en-US" altLang="x-none" sz="1800" dirty="0">
                <a:solidFill>
                  <a:srgbClr val="990033"/>
                </a:solidFill>
                <a:latin typeface="Arial Unicode MS" charset="0"/>
                <a:ea typeface="Arial Unicode MS" charset="0"/>
              </a:rPr>
              <a:t>2</a:t>
            </a:r>
            <a:r>
              <a:rPr lang="en-US" altLang="x-none" sz="1800" dirty="0">
                <a:solidFill>
                  <a:srgbClr val="000000"/>
                </a:solidFill>
                <a:latin typeface="Arial Unicode MS" charset="0"/>
                <a:ea typeface="Arial Unicode MS" charset="0"/>
              </a:rPr>
              <a:t>	0010	      1110	  </a:t>
            </a:r>
            <a:r>
              <a:rPr lang="en-US" altLang="x-none" sz="1800" dirty="0">
                <a:solidFill>
                  <a:srgbClr val="990033"/>
                </a:solidFill>
                <a:latin typeface="Arial Unicode MS" charset="0"/>
                <a:ea typeface="Arial Unicode MS" charset="0"/>
              </a:rPr>
              <a:t>-2</a:t>
            </a:r>
          </a:p>
          <a:p>
            <a:pPr algn="l">
              <a:lnSpc>
                <a:spcPct val="130000"/>
              </a:lnSpc>
            </a:pPr>
            <a:r>
              <a:rPr lang="en-US" altLang="x-none" sz="1800" dirty="0">
                <a:solidFill>
                  <a:srgbClr val="990033"/>
                </a:solidFill>
                <a:latin typeface="Arial Unicode MS" charset="0"/>
                <a:ea typeface="Arial Unicode MS" charset="0"/>
              </a:rPr>
              <a:t>3</a:t>
            </a:r>
            <a:r>
              <a:rPr lang="en-US" altLang="x-none" sz="1800" dirty="0">
                <a:solidFill>
                  <a:srgbClr val="000000"/>
                </a:solidFill>
                <a:latin typeface="Arial Unicode MS" charset="0"/>
                <a:ea typeface="Arial Unicode MS" charset="0"/>
              </a:rPr>
              <a:t>	0011	      1101	  </a:t>
            </a:r>
            <a:r>
              <a:rPr lang="en-US" altLang="x-none" sz="1800" dirty="0">
                <a:solidFill>
                  <a:srgbClr val="990033"/>
                </a:solidFill>
                <a:latin typeface="Arial Unicode MS" charset="0"/>
                <a:ea typeface="Arial Unicode MS" charset="0"/>
              </a:rPr>
              <a:t>-3</a:t>
            </a:r>
          </a:p>
          <a:p>
            <a:pPr algn="l">
              <a:lnSpc>
                <a:spcPct val="130000"/>
              </a:lnSpc>
            </a:pPr>
            <a:r>
              <a:rPr lang="en-US" altLang="x-none" sz="1800" dirty="0">
                <a:solidFill>
                  <a:srgbClr val="990033"/>
                </a:solidFill>
                <a:latin typeface="Arial Unicode MS" charset="0"/>
                <a:ea typeface="Arial Unicode MS" charset="0"/>
              </a:rPr>
              <a:t>4</a:t>
            </a:r>
            <a:r>
              <a:rPr lang="en-US" altLang="x-none" sz="1800" dirty="0">
                <a:solidFill>
                  <a:srgbClr val="000000"/>
                </a:solidFill>
                <a:latin typeface="Arial Unicode MS" charset="0"/>
                <a:ea typeface="Arial Unicode MS" charset="0"/>
              </a:rPr>
              <a:t>	0100	      1100	  </a:t>
            </a:r>
            <a:r>
              <a:rPr lang="en-US" altLang="x-none" sz="1800" dirty="0">
                <a:solidFill>
                  <a:srgbClr val="990033"/>
                </a:solidFill>
                <a:latin typeface="Arial Unicode MS" charset="0"/>
                <a:ea typeface="Arial Unicode MS" charset="0"/>
              </a:rPr>
              <a:t>-4</a:t>
            </a:r>
          </a:p>
          <a:p>
            <a:pPr algn="l">
              <a:lnSpc>
                <a:spcPct val="130000"/>
              </a:lnSpc>
            </a:pPr>
            <a:r>
              <a:rPr lang="en-US" altLang="x-none" sz="1800" dirty="0">
                <a:solidFill>
                  <a:srgbClr val="990033"/>
                </a:solidFill>
                <a:latin typeface="Arial Unicode MS" charset="0"/>
                <a:ea typeface="Arial Unicode MS" charset="0"/>
              </a:rPr>
              <a:t>5</a:t>
            </a:r>
            <a:r>
              <a:rPr lang="en-US" altLang="x-none" sz="1800" dirty="0">
                <a:solidFill>
                  <a:srgbClr val="000000"/>
                </a:solidFill>
                <a:latin typeface="Arial Unicode MS" charset="0"/>
                <a:ea typeface="Arial Unicode MS" charset="0"/>
              </a:rPr>
              <a:t>	0101	      1011	  </a:t>
            </a:r>
            <a:r>
              <a:rPr lang="en-US" altLang="x-none" sz="1800" dirty="0">
                <a:solidFill>
                  <a:srgbClr val="990033"/>
                </a:solidFill>
                <a:latin typeface="Arial Unicode MS" charset="0"/>
                <a:ea typeface="Arial Unicode MS" charset="0"/>
              </a:rPr>
              <a:t>-5</a:t>
            </a:r>
          </a:p>
          <a:p>
            <a:pPr algn="l">
              <a:lnSpc>
                <a:spcPct val="130000"/>
              </a:lnSpc>
            </a:pPr>
            <a:r>
              <a:rPr lang="en-US" altLang="x-none" sz="1800" dirty="0">
                <a:solidFill>
                  <a:srgbClr val="990033"/>
                </a:solidFill>
                <a:latin typeface="Arial Unicode MS" charset="0"/>
                <a:ea typeface="Arial Unicode MS" charset="0"/>
              </a:rPr>
              <a:t>6</a:t>
            </a:r>
            <a:r>
              <a:rPr lang="en-US" altLang="x-none" sz="1800" dirty="0">
                <a:solidFill>
                  <a:srgbClr val="000000"/>
                </a:solidFill>
                <a:latin typeface="Arial Unicode MS" charset="0"/>
                <a:ea typeface="Arial Unicode MS" charset="0"/>
              </a:rPr>
              <a:t>	0110	      1010	  </a:t>
            </a:r>
            <a:r>
              <a:rPr lang="en-US" altLang="x-none" sz="1800" dirty="0">
                <a:solidFill>
                  <a:srgbClr val="990033"/>
                </a:solidFill>
                <a:latin typeface="Arial Unicode MS" charset="0"/>
                <a:ea typeface="Arial Unicode MS" charset="0"/>
              </a:rPr>
              <a:t>-6</a:t>
            </a:r>
          </a:p>
          <a:p>
            <a:pPr algn="l">
              <a:lnSpc>
                <a:spcPct val="130000"/>
              </a:lnSpc>
            </a:pPr>
            <a:r>
              <a:rPr lang="en-US" altLang="x-none" sz="1800" dirty="0">
                <a:solidFill>
                  <a:srgbClr val="990033"/>
                </a:solidFill>
                <a:latin typeface="Arial Unicode MS" charset="0"/>
                <a:ea typeface="Arial Unicode MS" charset="0"/>
              </a:rPr>
              <a:t>7</a:t>
            </a:r>
            <a:r>
              <a:rPr lang="en-US" altLang="x-none" sz="1800" dirty="0">
                <a:solidFill>
                  <a:srgbClr val="000000"/>
                </a:solidFill>
                <a:latin typeface="Arial Unicode MS" charset="0"/>
                <a:ea typeface="Arial Unicode MS" charset="0"/>
              </a:rPr>
              <a:t>	0111	      1001	 </a:t>
            </a:r>
            <a:r>
              <a:rPr lang="en-US" altLang="x-none" sz="1800" dirty="0">
                <a:solidFill>
                  <a:srgbClr val="990033"/>
                </a:solidFill>
                <a:latin typeface="Arial Unicode MS" charset="0"/>
                <a:ea typeface="Arial Unicode MS" charset="0"/>
              </a:rPr>
              <a:t> -7</a:t>
            </a:r>
          </a:p>
          <a:p>
            <a:pPr algn="l">
              <a:lnSpc>
                <a:spcPct val="130000"/>
              </a:lnSpc>
            </a:pPr>
            <a:r>
              <a:rPr lang="en-US" altLang="x-none" sz="1800" dirty="0">
                <a:solidFill>
                  <a:srgbClr val="000000"/>
                </a:solidFill>
                <a:latin typeface="Arial Unicode MS" charset="0"/>
                <a:ea typeface="Arial Unicode MS" charset="0"/>
              </a:rPr>
              <a:t>		      1000	  </a:t>
            </a:r>
            <a:r>
              <a:rPr lang="en-US" altLang="x-none" sz="1800" dirty="0">
                <a:solidFill>
                  <a:srgbClr val="990033"/>
                </a:solidFill>
                <a:latin typeface="Arial Unicode MS" charset="0"/>
                <a:ea typeface="Arial Unicode MS" charset="0"/>
              </a:rPr>
              <a:t>-8</a:t>
            </a:r>
          </a:p>
        </p:txBody>
      </p:sp>
      <p:sp>
        <p:nvSpPr>
          <p:cNvPr id="206005" name="Rectangle 1205"/>
          <p:cNvSpPr>
            <a:spLocks noChangeArrowheads="1"/>
          </p:cNvSpPr>
          <p:nvPr/>
        </p:nvSpPr>
        <p:spPr bwMode="auto">
          <a:xfrm>
            <a:off x="2057400" y="47244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u="sng" dirty="0">
                <a:latin typeface="Comic Sans MS" charset="0"/>
                <a:ea typeface="Times New Roman" charset="0"/>
                <a:cs typeface="Times New Roman" charset="0"/>
              </a:rPr>
              <a:t>Example:</a:t>
            </a:r>
            <a:r>
              <a:rPr lang="en-US" altLang="x-none" dirty="0">
                <a:ea typeface="Times New Roman" charset="0"/>
                <a:cs typeface="Times New Roman" charset="0"/>
              </a:rPr>
              <a:t>    2 - 5 = 2 + (-5) =</a:t>
            </a:r>
            <a:r>
              <a:rPr lang="en-US" altLang="x-none" dirty="0">
                <a:solidFill>
                  <a:srgbClr val="000099"/>
                </a:solidFill>
                <a:ea typeface="Times New Roman" charset="0"/>
                <a:cs typeface="Times New Roman" charset="0"/>
              </a:rPr>
              <a:t>     0 0 1 0</a:t>
            </a:r>
            <a:endParaRPr lang="en-US" altLang="x-none" dirty="0">
              <a:solidFill>
                <a:srgbClr val="000099"/>
              </a:solidFill>
            </a:endParaRPr>
          </a:p>
          <a:p>
            <a:pPr algn="l">
              <a:spcBef>
                <a:spcPct val="60000"/>
              </a:spcBef>
              <a:buClr>
                <a:srgbClr val="006600"/>
              </a:buClr>
              <a:buSzPct val="100000"/>
              <a:buFont typeface="Wingdings" charset="2"/>
              <a:buChar char="n"/>
            </a:pPr>
            <a:endParaRPr lang="en-US" altLang="x-none" dirty="0">
              <a:solidFill>
                <a:srgbClr val="000099"/>
              </a:solidFill>
            </a:endParaRPr>
          </a:p>
        </p:txBody>
      </p:sp>
      <p:sp>
        <p:nvSpPr>
          <p:cNvPr id="206007" name="Rectangle 1207"/>
          <p:cNvSpPr>
            <a:spLocks noChangeArrowheads="1"/>
          </p:cNvSpPr>
          <p:nvPr/>
        </p:nvSpPr>
        <p:spPr bwMode="auto">
          <a:xfrm>
            <a:off x="6019800" y="5257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+ 1 0 1 1</a:t>
            </a:r>
            <a:r>
              <a:rPr lang="en-US" altLang="x-none">
                <a:ea typeface="Times New Roman" charset="0"/>
                <a:cs typeface="Times New Roman" charset="0"/>
              </a:rPr>
              <a:t> </a:t>
            </a:r>
            <a:endParaRPr lang="en-US" altLang="x-none"/>
          </a:p>
          <a:p>
            <a:pPr algn="l">
              <a:spcBef>
                <a:spcPct val="60000"/>
              </a:spcBef>
              <a:buClr>
                <a:srgbClr val="006600"/>
              </a:buClr>
              <a:buSzPct val="100000"/>
              <a:buFont typeface="Wingdings" charset="2"/>
              <a:buChar char="n"/>
            </a:pPr>
            <a:endParaRPr lang="en-US" altLang="x-none"/>
          </a:p>
        </p:txBody>
      </p:sp>
      <p:grpSp>
        <p:nvGrpSpPr>
          <p:cNvPr id="2" name="Group 1211"/>
          <p:cNvGrpSpPr>
            <a:grpSpLocks/>
          </p:cNvGrpSpPr>
          <p:nvPr/>
        </p:nvGrpSpPr>
        <p:grpSpPr bwMode="auto">
          <a:xfrm>
            <a:off x="6019800" y="5791200"/>
            <a:ext cx="3581400" cy="457200"/>
            <a:chOff x="2832" y="3648"/>
            <a:chExt cx="2256" cy="288"/>
          </a:xfrm>
        </p:grpSpPr>
        <p:sp>
          <p:nvSpPr>
            <p:cNvPr id="6152" name="Rectangle 1208"/>
            <p:cNvSpPr>
              <a:spLocks noChangeArrowheads="1"/>
            </p:cNvSpPr>
            <p:nvPr/>
          </p:nvSpPr>
          <p:spPr bwMode="auto">
            <a:xfrm>
              <a:off x="2976" y="3648"/>
              <a:ext cx="21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1 1 0 1      =   -3</a:t>
              </a:r>
              <a:endParaRPr lang="en-US" altLang="x-none">
                <a:solidFill>
                  <a:srgbClr val="000099"/>
                </a:solidFill>
              </a:endParaRPr>
            </a:p>
          </p:txBody>
        </p:sp>
        <p:sp>
          <p:nvSpPr>
            <p:cNvPr id="6153" name="Line 1209"/>
            <p:cNvSpPr>
              <a:spLocks noChangeShapeType="1"/>
            </p:cNvSpPr>
            <p:nvPr/>
          </p:nvSpPr>
          <p:spPr bwMode="auto">
            <a:xfrm>
              <a:off x="2832" y="364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788646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8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8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58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60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600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autoUpdateAnimBg="0"/>
      <p:bldP spid="206005" grpId="0" autoUpdateAnimBg="0"/>
      <p:bldP spid="20600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x-none" dirty="0"/>
              <a:t>Building an Adder chip</a:t>
            </a:r>
          </a:p>
        </p:txBody>
      </p:sp>
      <p:sp>
        <p:nvSpPr>
          <p:cNvPr id="211971" name="Rectangle 3"/>
          <p:cNvSpPr>
            <a:spLocks noGrp="1" noChangeArrowheads="1"/>
          </p:cNvSpPr>
          <p:nvPr>
            <p:ph type="body" idx="1"/>
          </p:nvPr>
        </p:nvSpPr>
        <p:spPr>
          <a:xfrm>
            <a:off x="2438400" y="3200400"/>
            <a:ext cx="7010400" cy="2971800"/>
          </a:xfrm>
        </p:spPr>
        <p:txBody>
          <a:bodyPr/>
          <a:lstStyle/>
          <a:p>
            <a:r>
              <a:rPr lang="en-US" altLang="x-none" dirty="0"/>
              <a:t>Adder: a chip designed to add two integers</a:t>
            </a:r>
          </a:p>
          <a:p>
            <a:pPr>
              <a:spcBef>
                <a:spcPct val="130000"/>
              </a:spcBef>
            </a:pPr>
            <a:r>
              <a:rPr lang="en-US" altLang="x-none" dirty="0"/>
              <a:t>Proposed implementation:</a:t>
            </a:r>
          </a:p>
          <a:p>
            <a:pPr lvl="1"/>
            <a:r>
              <a:rPr lang="en-US" altLang="x-none" dirty="0">
                <a:solidFill>
                  <a:srgbClr val="000099"/>
                </a:solidFill>
              </a:rPr>
              <a:t>Half adder</a:t>
            </a:r>
            <a:r>
              <a:rPr lang="en-US" altLang="x-none" dirty="0"/>
              <a:t>:   designed to add 2 bits </a:t>
            </a:r>
          </a:p>
          <a:p>
            <a:pPr lvl="1"/>
            <a:r>
              <a:rPr lang="en-US" altLang="x-none" dirty="0">
                <a:solidFill>
                  <a:srgbClr val="000099"/>
                </a:solidFill>
              </a:rPr>
              <a:t>Full adder</a:t>
            </a:r>
            <a:r>
              <a:rPr lang="en-US" altLang="x-none" dirty="0"/>
              <a:t>:    designed to add 3 bits</a:t>
            </a:r>
          </a:p>
          <a:p>
            <a:pPr lvl="1"/>
            <a:r>
              <a:rPr lang="en-US" altLang="x-none" dirty="0">
                <a:solidFill>
                  <a:srgbClr val="000099"/>
                </a:solidFill>
              </a:rPr>
              <a:t>Adder</a:t>
            </a:r>
            <a:r>
              <a:rPr lang="en-US" altLang="x-none" dirty="0"/>
              <a:t>:          designed to add two </a:t>
            </a:r>
            <a:r>
              <a:rPr lang="en-US" altLang="x-none" i="1" dirty="0"/>
              <a:t>n</a:t>
            </a:r>
            <a:r>
              <a:rPr lang="en-US" altLang="x-none" dirty="0"/>
              <a:t>-bit numbers.</a:t>
            </a:r>
          </a:p>
        </p:txBody>
      </p:sp>
      <p:graphicFrame>
        <p:nvGraphicFramePr>
          <p:cNvPr id="7172" name="Object 4"/>
          <p:cNvGraphicFramePr>
            <a:graphicFrameLocks noChangeAspect="1"/>
          </p:cNvGraphicFramePr>
          <p:nvPr>
            <p:extLst>
              <p:ext uri="{D42A27DB-BD31-4B8C-83A1-F6EECF244321}">
                <p14:modId xmlns:p14="http://schemas.microsoft.com/office/powerpoint/2010/main" val="1706484908"/>
              </p:ext>
            </p:extLst>
          </p:nvPr>
        </p:nvGraphicFramePr>
        <p:xfrm>
          <a:off x="3588895" y="1469232"/>
          <a:ext cx="4114800" cy="1952625"/>
        </p:xfrm>
        <a:graphic>
          <a:graphicData uri="http://schemas.openxmlformats.org/presentationml/2006/ole">
            <mc:AlternateContent xmlns:mc="http://schemas.openxmlformats.org/markup-compatibility/2006">
              <mc:Choice xmlns:v="urn:schemas-microsoft-com:vml" Requires="v">
                <p:oleObj spid="_x0000_s17439" r:id="rId4" imgW="3629025" imgH="3629025" progId="Visio.Drawing.6">
                  <p:embed/>
                </p:oleObj>
              </mc:Choice>
              <mc:Fallback>
                <p:oleObj r:id="rId4" imgW="3629025" imgH="362902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588895" y="1469232"/>
                        <a:ext cx="41148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0010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1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19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119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119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119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x-none" dirty="0"/>
              <a:t>Half adder </a:t>
            </a:r>
            <a:r>
              <a:rPr lang="en-US" altLang="x-none" sz="1800" dirty="0"/>
              <a:t>(designed to add 2 bits)</a:t>
            </a:r>
          </a:p>
        </p:txBody>
      </p:sp>
      <p:sp>
        <p:nvSpPr>
          <p:cNvPr id="206851" name="Rectangle 3"/>
          <p:cNvSpPr>
            <a:spLocks noGrp="1" noChangeArrowheads="1"/>
          </p:cNvSpPr>
          <p:nvPr>
            <p:ph type="body" idx="1"/>
          </p:nvPr>
        </p:nvSpPr>
        <p:spPr>
          <a:xfrm>
            <a:off x="2057400" y="5410200"/>
            <a:ext cx="8153400" cy="609600"/>
          </a:xfrm>
        </p:spPr>
        <p:txBody>
          <a:bodyPr>
            <a:normAutofit fontScale="85000" lnSpcReduction="10000"/>
          </a:bodyPr>
          <a:lstStyle/>
          <a:p>
            <a:pPr marL="0" indent="0">
              <a:buNone/>
            </a:pPr>
            <a:r>
              <a:rPr lang="en-US" altLang="x-none" u="sng" dirty="0"/>
              <a:t>Implementation:</a:t>
            </a:r>
            <a:r>
              <a:rPr lang="en-US" altLang="x-none" dirty="0"/>
              <a:t> based on two gates that you’ve seen before.</a:t>
            </a:r>
          </a:p>
        </p:txBody>
      </p:sp>
      <p:graphicFrame>
        <p:nvGraphicFramePr>
          <p:cNvPr id="206923" name="Object 75"/>
          <p:cNvGraphicFramePr>
            <a:graphicFrameLocks noChangeAspect="1"/>
          </p:cNvGraphicFramePr>
          <p:nvPr/>
        </p:nvGraphicFramePr>
        <p:xfrm>
          <a:off x="5638800" y="1776414"/>
          <a:ext cx="4191000" cy="1804987"/>
        </p:xfrm>
        <a:graphic>
          <a:graphicData uri="http://schemas.openxmlformats.org/presentationml/2006/ole">
            <mc:AlternateContent xmlns:mc="http://schemas.openxmlformats.org/markup-compatibility/2006">
              <mc:Choice xmlns:v="urn:schemas-microsoft-com:vml" Requires="v">
                <p:oleObj spid="_x0000_s19487" r:id="rId4" imgW="2914650" imgH="3648075" progId="Visio.Drawing.6">
                  <p:embed/>
                </p:oleObj>
              </mc:Choice>
              <mc:Fallback>
                <p:oleObj r:id="rId4" imgW="2914650" imgH="364807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5638800" y="1776414"/>
                        <a:ext cx="419100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81"/>
          <p:cNvGrpSpPr>
            <a:grpSpLocks/>
          </p:cNvGrpSpPr>
          <p:nvPr/>
        </p:nvGrpSpPr>
        <p:grpSpPr bwMode="auto">
          <a:xfrm>
            <a:off x="2667000" y="1676400"/>
            <a:ext cx="2286000" cy="2133600"/>
            <a:chOff x="720" y="1056"/>
            <a:chExt cx="1440" cy="1344"/>
          </a:xfrm>
        </p:grpSpPr>
        <p:sp>
          <p:nvSpPr>
            <p:cNvPr id="8198" name="Rectangle 78"/>
            <p:cNvSpPr>
              <a:spLocks noChangeArrowheads="1"/>
            </p:cNvSpPr>
            <p:nvPr/>
          </p:nvSpPr>
          <p:spPr bwMode="auto">
            <a:xfrm>
              <a:off x="720" y="1056"/>
              <a:ext cx="1440" cy="1340"/>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spcBef>
                  <a:spcPct val="90000"/>
                </a:spcBef>
              </a:pPr>
              <a:r>
                <a:rPr lang="en-US" altLang="x-none" sz="1800">
                  <a:solidFill>
                    <a:srgbClr val="000000"/>
                  </a:solidFill>
                  <a:latin typeface="Arial Unicode MS" charset="0"/>
                  <a:ea typeface="Arial Unicode MS" charset="0"/>
                </a:rPr>
                <a:t>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8199" name="Line 79"/>
            <p:cNvSpPr>
              <a:spLocks noChangeShapeType="1"/>
            </p:cNvSpPr>
            <p:nvPr/>
          </p:nvSpPr>
          <p:spPr bwMode="auto">
            <a:xfrm>
              <a:off x="720" y="1344"/>
              <a:ext cx="144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0" name="Line 80"/>
            <p:cNvSpPr>
              <a:spLocks noChangeShapeType="1"/>
            </p:cNvSpPr>
            <p:nvPr/>
          </p:nvSpPr>
          <p:spPr bwMode="auto">
            <a:xfrm flipV="1">
              <a:off x="1248" y="1056"/>
              <a:ext cx="0" cy="134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4090427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69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68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x-none" dirty="0"/>
              <a:t>Full adder </a:t>
            </a:r>
            <a:r>
              <a:rPr lang="en-US" altLang="x-none" sz="1800" dirty="0"/>
              <a:t>(designed to add 3 bits)</a:t>
            </a:r>
          </a:p>
        </p:txBody>
      </p:sp>
      <p:sp>
        <p:nvSpPr>
          <p:cNvPr id="215043" name="Rectangle 3"/>
          <p:cNvSpPr>
            <a:spLocks noGrp="1" noChangeArrowheads="1"/>
          </p:cNvSpPr>
          <p:nvPr>
            <p:ph type="body" idx="1"/>
          </p:nvPr>
        </p:nvSpPr>
        <p:spPr>
          <a:xfrm>
            <a:off x="2057400" y="5562600"/>
            <a:ext cx="6705600" cy="685800"/>
          </a:xfrm>
        </p:spPr>
        <p:txBody>
          <a:bodyPr>
            <a:normAutofit fontScale="92500" lnSpcReduction="20000"/>
          </a:bodyPr>
          <a:lstStyle/>
          <a:p>
            <a:pPr marL="0" indent="0">
              <a:buNone/>
            </a:pPr>
            <a:r>
              <a:rPr lang="en-US" altLang="x-none" u="sng" dirty="0"/>
              <a:t>Implementation: </a:t>
            </a:r>
            <a:r>
              <a:rPr lang="en-US" altLang="x-none" dirty="0"/>
              <a:t>can be based on half-adder gates.</a:t>
            </a:r>
          </a:p>
        </p:txBody>
      </p:sp>
      <p:grpSp>
        <p:nvGrpSpPr>
          <p:cNvPr id="2" name="Group 9"/>
          <p:cNvGrpSpPr>
            <a:grpSpLocks/>
          </p:cNvGrpSpPr>
          <p:nvPr/>
        </p:nvGrpSpPr>
        <p:grpSpPr bwMode="auto">
          <a:xfrm>
            <a:off x="2896849" y="1385887"/>
            <a:ext cx="2667000" cy="3962400"/>
            <a:chOff x="912" y="624"/>
            <a:chExt cx="1680" cy="2496"/>
          </a:xfrm>
        </p:grpSpPr>
        <p:sp>
          <p:nvSpPr>
            <p:cNvPr id="9222" name="Rectangle 5"/>
            <p:cNvSpPr>
              <a:spLocks noChangeArrowheads="1"/>
            </p:cNvSpPr>
            <p:nvPr/>
          </p:nvSpPr>
          <p:spPr bwMode="auto">
            <a:xfrm>
              <a:off x="912" y="624"/>
              <a:ext cx="1680" cy="2484"/>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c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endParaRPr lang="en-US" altLang="x-none" sz="1800">
                <a:solidFill>
                  <a:srgbClr val="000000"/>
                </a:solidFill>
                <a:latin typeface="Arial Unicode MS" charset="0"/>
                <a:ea typeface="Arial Unicode MS" charset="0"/>
              </a:endParaRPr>
            </a:p>
            <a:p>
              <a:pPr algn="l">
                <a:spcBef>
                  <a:spcPct val="50000"/>
                </a:spcBef>
              </a:pPr>
              <a:r>
                <a:rPr lang="en-US" altLang="x-none" sz="1800">
                  <a:solidFill>
                    <a:srgbClr val="000000"/>
                  </a:solidFill>
                  <a:latin typeface="Arial Unicode MS" charset="0"/>
                  <a:ea typeface="Arial Unicode MS" charset="0"/>
                </a:rPr>
                <a:t>0	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0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9223" name="Line 6"/>
            <p:cNvSpPr>
              <a:spLocks noChangeShapeType="1"/>
            </p:cNvSpPr>
            <p:nvPr/>
          </p:nvSpPr>
          <p:spPr bwMode="auto">
            <a:xfrm>
              <a:off x="912" y="912"/>
              <a:ext cx="168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4" name="Line 7"/>
            <p:cNvSpPr>
              <a:spLocks noChangeShapeType="1"/>
            </p:cNvSpPr>
            <p:nvPr/>
          </p:nvSpPr>
          <p:spPr bwMode="auto">
            <a:xfrm flipV="1">
              <a:off x="1680" y="624"/>
              <a:ext cx="0" cy="2496"/>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aphicFrame>
        <p:nvGraphicFramePr>
          <p:cNvPr id="215048" name="Object 8"/>
          <p:cNvGraphicFramePr>
            <a:graphicFrameLocks noChangeAspect="1"/>
          </p:cNvGraphicFramePr>
          <p:nvPr/>
        </p:nvGraphicFramePr>
        <p:xfrm>
          <a:off x="6172201" y="1846264"/>
          <a:ext cx="3686175" cy="2039937"/>
        </p:xfrm>
        <a:graphic>
          <a:graphicData uri="http://schemas.openxmlformats.org/presentationml/2006/ole">
            <mc:AlternateContent xmlns:mc="http://schemas.openxmlformats.org/markup-compatibility/2006">
              <mc:Choice xmlns:v="urn:schemas-microsoft-com:vml" Requires="v">
                <p:oleObj spid="_x0000_s21535" r:id="rId4" imgW="2914650" imgH="4371975" progId="Visio.Drawing.6">
                  <p:embed/>
                </p:oleObj>
              </mc:Choice>
              <mc:Fallback>
                <p:oleObj r:id="rId4" imgW="2914650" imgH="437197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758" t="43060" r="-1993" b="10983"/>
                      <a:stretch>
                        <a:fillRect/>
                      </a:stretch>
                    </p:blipFill>
                    <p:spPr bwMode="auto">
                      <a:xfrm>
                        <a:off x="6172201" y="1846264"/>
                        <a:ext cx="3686175"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55722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150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50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x-none" i="1" dirty="0"/>
              <a:t>n</a:t>
            </a:r>
            <a:r>
              <a:rPr lang="en-US" altLang="x-none" dirty="0"/>
              <a:t>-bit Adder </a:t>
            </a:r>
            <a:r>
              <a:rPr lang="en-US" altLang="x-none" sz="1800" dirty="0"/>
              <a:t>(designed to add two 16-bit numbers)</a:t>
            </a:r>
          </a:p>
        </p:txBody>
      </p:sp>
      <p:sp>
        <p:nvSpPr>
          <p:cNvPr id="209923" name="Rectangle 3"/>
          <p:cNvSpPr>
            <a:spLocks noGrp="1" noChangeArrowheads="1"/>
          </p:cNvSpPr>
          <p:nvPr>
            <p:ph type="body" idx="1"/>
          </p:nvPr>
        </p:nvSpPr>
        <p:spPr>
          <a:xfrm>
            <a:off x="3276600" y="5638800"/>
            <a:ext cx="6477000" cy="533400"/>
          </a:xfrm>
        </p:spPr>
        <p:txBody>
          <a:bodyPr/>
          <a:lstStyle/>
          <a:p>
            <a:pPr marL="0" indent="0">
              <a:buNone/>
            </a:pPr>
            <a:r>
              <a:rPr lang="en-US" altLang="x-none" u="sng" dirty="0"/>
              <a:t>Implementation:</a:t>
            </a:r>
            <a:r>
              <a:rPr lang="en-US" altLang="x-none" dirty="0"/>
              <a:t> array of full-adder gates.</a:t>
            </a:r>
          </a:p>
        </p:txBody>
      </p:sp>
      <p:graphicFrame>
        <p:nvGraphicFramePr>
          <p:cNvPr id="209924" name="Object 4"/>
          <p:cNvGraphicFramePr>
            <a:graphicFrameLocks noChangeAspect="1"/>
          </p:cNvGraphicFramePr>
          <p:nvPr>
            <p:extLst>
              <p:ext uri="{D42A27DB-BD31-4B8C-83A1-F6EECF244321}">
                <p14:modId xmlns:p14="http://schemas.microsoft.com/office/powerpoint/2010/main" val="1154995732"/>
              </p:ext>
            </p:extLst>
          </p:nvPr>
        </p:nvGraphicFramePr>
        <p:xfrm>
          <a:off x="3733800" y="1587501"/>
          <a:ext cx="4191000" cy="1989138"/>
        </p:xfrm>
        <a:graphic>
          <a:graphicData uri="http://schemas.openxmlformats.org/presentationml/2006/ole">
            <mc:AlternateContent xmlns:mc="http://schemas.openxmlformats.org/markup-compatibility/2006">
              <mc:Choice xmlns:v="urn:schemas-microsoft-com:vml" Requires="v">
                <p:oleObj spid="_x0000_s23583" r:id="rId4" imgW="3629025" imgH="3629025" progId="Visio.Drawing.6">
                  <p:embed/>
                </p:oleObj>
              </mc:Choice>
              <mc:Fallback>
                <p:oleObj r:id="rId4" imgW="3629025" imgH="362902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733800" y="1587501"/>
                        <a:ext cx="4191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6"/>
          <p:cNvGrpSpPr>
            <a:grpSpLocks/>
          </p:cNvGrpSpPr>
          <p:nvPr/>
        </p:nvGrpSpPr>
        <p:grpSpPr bwMode="auto">
          <a:xfrm>
            <a:off x="3962400" y="3340101"/>
            <a:ext cx="3733800" cy="2071688"/>
            <a:chOff x="1536" y="2104"/>
            <a:chExt cx="2352" cy="1305"/>
          </a:xfrm>
        </p:grpSpPr>
        <p:sp>
          <p:nvSpPr>
            <p:cNvPr id="10246" name="Rectangle 13"/>
            <p:cNvSpPr>
              <a:spLocks noChangeArrowheads="1"/>
            </p:cNvSpPr>
            <p:nvPr/>
          </p:nvSpPr>
          <p:spPr bwMode="auto">
            <a:xfrm>
              <a:off x="1536" y="2188"/>
              <a:ext cx="2352" cy="1221"/>
            </a:xfrm>
            <a:prstGeom prst="rect">
              <a:avLst/>
            </a:prstGeom>
            <a:solidFill>
              <a:srgbClr val="E9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28600" algn="l"/>
                  <a:tab pos="457200" algn="l"/>
                  <a:tab pos="685800" algn="l"/>
                  <a:tab pos="914400" algn="l"/>
                  <a:tab pos="1143000" algn="l"/>
                  <a:tab pos="1762125" algn="l"/>
                </a:tabLst>
                <a:defRPr sz="2400">
                  <a:solidFill>
                    <a:schemeClr val="tx1"/>
                  </a:solidFill>
                  <a:latin typeface="Arial" charset="0"/>
                </a:defRPr>
              </a:lvl1pPr>
              <a:lvl2pPr marL="742950" indent="-285750">
                <a:tabLst>
                  <a:tab pos="228600" algn="l"/>
                  <a:tab pos="457200" algn="l"/>
                  <a:tab pos="685800" algn="l"/>
                  <a:tab pos="914400" algn="l"/>
                  <a:tab pos="1143000" algn="l"/>
                  <a:tab pos="1762125" algn="l"/>
                </a:tabLst>
                <a:defRPr sz="2400">
                  <a:solidFill>
                    <a:schemeClr val="tx1"/>
                  </a:solidFill>
                  <a:latin typeface="Arial" charset="0"/>
                </a:defRPr>
              </a:lvl2pPr>
              <a:lvl3pPr marL="1143000" indent="-228600">
                <a:tabLst>
                  <a:tab pos="228600" algn="l"/>
                  <a:tab pos="457200" algn="l"/>
                  <a:tab pos="685800" algn="l"/>
                  <a:tab pos="914400" algn="l"/>
                  <a:tab pos="1143000" algn="l"/>
                  <a:tab pos="1762125" algn="l"/>
                </a:tabLst>
                <a:defRPr sz="2400">
                  <a:solidFill>
                    <a:schemeClr val="tx1"/>
                  </a:solidFill>
                  <a:latin typeface="Arial" charset="0"/>
                </a:defRPr>
              </a:lvl3pPr>
              <a:lvl4pPr marL="1600200" indent="-228600">
                <a:tabLst>
                  <a:tab pos="228600" algn="l"/>
                  <a:tab pos="457200" algn="l"/>
                  <a:tab pos="685800" algn="l"/>
                  <a:tab pos="914400" algn="l"/>
                  <a:tab pos="1143000" algn="l"/>
                  <a:tab pos="1762125" algn="l"/>
                </a:tabLst>
                <a:defRPr sz="2400">
                  <a:solidFill>
                    <a:schemeClr val="tx1"/>
                  </a:solidFill>
                  <a:latin typeface="Arial" charset="0"/>
                </a:defRPr>
              </a:lvl4pPr>
              <a:lvl5pPr marL="2057400" indent="-228600">
                <a:tabLst>
                  <a:tab pos="228600" algn="l"/>
                  <a:tab pos="457200" algn="l"/>
                  <a:tab pos="685800" algn="l"/>
                  <a:tab pos="914400" algn="l"/>
                  <a:tab pos="1143000" algn="l"/>
                  <a:tab pos="1762125" algn="l"/>
                </a:tabLst>
                <a:defRPr sz="2400">
                  <a:solidFill>
                    <a:schemeClr val="tx1"/>
                  </a:solidFill>
                  <a:latin typeface="Arial" charset="0"/>
                </a:defRPr>
              </a:lvl5pPr>
              <a:lvl6pPr marL="25146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6pPr>
              <a:lvl7pPr marL="29718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7pPr>
              <a:lvl8pPr marL="34290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8pPr>
              <a:lvl9pPr marL="38862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9pPr>
            </a:lstStyle>
            <a:p>
              <a:pPr algn="l">
                <a:spcBef>
                  <a:spcPct val="100000"/>
                </a:spcBef>
              </a:pPr>
              <a:r>
                <a:rPr lang="en-US" altLang="x-none" dirty="0">
                  <a:ea typeface="Times New Roman" charset="0"/>
                  <a:cs typeface="Times New Roman" charset="0"/>
                </a:rPr>
                <a:t>...    1     0    1     1      </a:t>
              </a:r>
              <a:r>
                <a:rPr lang="en-US" altLang="x-none" dirty="0">
                  <a:solidFill>
                    <a:srgbClr val="000099"/>
                  </a:solidFill>
                  <a:ea typeface="Times New Roman" charset="0"/>
                  <a:cs typeface="Times New Roman" charset="0"/>
                </a:rPr>
                <a:t>a</a:t>
              </a:r>
              <a:endParaRPr lang="en-US" altLang="x-none" dirty="0">
                <a:solidFill>
                  <a:srgbClr val="000099"/>
                </a:solidFill>
                <a:latin typeface="Arial Unicode MS" charset="0"/>
                <a:ea typeface="Arial Unicode MS" charset="0"/>
              </a:endParaRP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0	   0    1     0      </a:t>
              </a:r>
              <a:r>
                <a:rPr lang="en-US" altLang="x-none" dirty="0">
                  <a:solidFill>
                    <a:srgbClr val="000099"/>
                  </a:solidFill>
                  <a:ea typeface="Times New Roman" charset="0"/>
                  <a:cs typeface="Times New Roman" charset="0"/>
                </a:rPr>
                <a:t>b</a:t>
              </a: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1    0</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a:t>
              </a:r>
              <a:r>
                <a:rPr lang="en-US" altLang="x-none" dirty="0">
                  <a:solidFill>
                    <a:srgbClr val="000000"/>
                  </a:solidFill>
                  <a:latin typeface="Arial Unicode MS" charset="0"/>
                  <a:ea typeface="Arial Unicode MS" charset="0"/>
                </a:rPr>
                <a:t>     </a:t>
              </a:r>
              <a:r>
                <a:rPr lang="en-US" altLang="x-none" dirty="0">
                  <a:solidFill>
                    <a:srgbClr val="000099"/>
                  </a:solidFill>
                  <a:ea typeface="Times New Roman" charset="0"/>
                  <a:cs typeface="Times New Roman" charset="0"/>
                </a:rPr>
                <a:t>out</a:t>
              </a:r>
            </a:p>
          </p:txBody>
        </p:sp>
        <p:sp>
          <p:nvSpPr>
            <p:cNvPr id="10247" name="Text Box 10"/>
            <p:cNvSpPr txBox="1">
              <a:spLocks noChangeArrowheads="1"/>
            </p:cNvSpPr>
            <p:nvPr/>
          </p:nvSpPr>
          <p:spPr bwMode="auto">
            <a:xfrm>
              <a:off x="3552" y="2104"/>
              <a:ext cx="28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sp>
          <p:nvSpPr>
            <p:cNvPr id="10248" name="Line 14"/>
            <p:cNvSpPr>
              <a:spLocks noChangeShapeType="1"/>
            </p:cNvSpPr>
            <p:nvPr/>
          </p:nvSpPr>
          <p:spPr bwMode="auto">
            <a:xfrm>
              <a:off x="1584" y="2728"/>
              <a:ext cx="2160"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30212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9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a:spLocks noChangeArrowheads="1"/>
          </p:cNvSpPr>
          <p:nvPr/>
        </p:nvSpPr>
        <p:spPr bwMode="auto">
          <a:xfrm>
            <a:off x="2057400" y="1359693"/>
            <a:ext cx="7848600" cy="381000"/>
          </a:xfrm>
          <a:prstGeom prst="rightArrow">
            <a:avLst>
              <a:gd name="adj1" fmla="val 50000"/>
              <a:gd name="adj2" fmla="val 49974"/>
            </a:avLst>
          </a:pr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x-none" altLang="x-none"/>
          </a:p>
        </p:txBody>
      </p:sp>
      <p:sp>
        <p:nvSpPr>
          <p:cNvPr id="11267" name="Rectangle 2"/>
          <p:cNvSpPr>
            <a:spLocks noGrp="1" noChangeArrowheads="1"/>
          </p:cNvSpPr>
          <p:nvPr>
            <p:ph type="title"/>
          </p:nvPr>
        </p:nvSpPr>
        <p:spPr/>
        <p:txBody>
          <a:bodyPr/>
          <a:lstStyle/>
          <a:p>
            <a:r>
              <a:rPr lang="en-US" altLang="x-none" dirty="0"/>
              <a:t>The ALU </a:t>
            </a:r>
            <a:r>
              <a:rPr lang="en-US" altLang="x-none" sz="1600" dirty="0"/>
              <a:t>(of the Hack platform)</a:t>
            </a:r>
          </a:p>
        </p:txBody>
      </p:sp>
      <p:graphicFrame>
        <p:nvGraphicFramePr>
          <p:cNvPr id="212999" name="Object 7"/>
          <p:cNvGraphicFramePr>
            <a:graphicFrameLocks noChangeAspect="1"/>
          </p:cNvGraphicFramePr>
          <p:nvPr>
            <p:extLst>
              <p:ext uri="{D42A27DB-BD31-4B8C-83A1-F6EECF244321}">
                <p14:modId xmlns:p14="http://schemas.microsoft.com/office/powerpoint/2010/main" val="1937196067"/>
              </p:ext>
            </p:extLst>
          </p:nvPr>
        </p:nvGraphicFramePr>
        <p:xfrm>
          <a:off x="1714500" y="2075655"/>
          <a:ext cx="2667000" cy="1147763"/>
        </p:xfrm>
        <a:graphic>
          <a:graphicData uri="http://schemas.openxmlformats.org/presentationml/2006/ole">
            <mc:AlternateContent xmlns:mc="http://schemas.openxmlformats.org/markup-compatibility/2006">
              <mc:Choice xmlns:v="urn:schemas-microsoft-com:vml" Requires="v">
                <p:oleObj spid="_x0000_s25718" r:id="rId4" imgW="2914650" imgH="3648075" progId="Visio.Drawing.6">
                  <p:embed/>
                </p:oleObj>
              </mc:Choice>
              <mc:Fallback>
                <p:oleObj r:id="rId4" imgW="2914650" imgH="364807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1714500" y="2075655"/>
                        <a:ext cx="26670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0" name="Object 8"/>
          <p:cNvGraphicFramePr>
            <a:graphicFrameLocks noChangeAspect="1"/>
          </p:cNvGraphicFramePr>
          <p:nvPr>
            <p:extLst>
              <p:ext uri="{D42A27DB-BD31-4B8C-83A1-F6EECF244321}">
                <p14:modId xmlns:p14="http://schemas.microsoft.com/office/powerpoint/2010/main" val="908582491"/>
              </p:ext>
            </p:extLst>
          </p:nvPr>
        </p:nvGraphicFramePr>
        <p:xfrm>
          <a:off x="4572000" y="1870075"/>
          <a:ext cx="2819400" cy="1558925"/>
        </p:xfrm>
        <a:graphic>
          <a:graphicData uri="http://schemas.openxmlformats.org/presentationml/2006/ole">
            <mc:AlternateContent xmlns:mc="http://schemas.openxmlformats.org/markup-compatibility/2006">
              <mc:Choice xmlns:v="urn:schemas-microsoft-com:vml" Requires="v">
                <p:oleObj spid="_x0000_s25719" r:id="rId6" imgW="2914650" imgH="4371975" progId="Visio.Drawing.6">
                  <p:embed/>
                </p:oleObj>
              </mc:Choice>
              <mc:Fallback>
                <p:oleObj r:id="rId6" imgW="2914650" imgH="4371975"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758" t="43060" r="-1993" b="10983"/>
                      <a:stretch>
                        <a:fillRect/>
                      </a:stretch>
                    </p:blipFill>
                    <p:spPr bwMode="auto">
                      <a:xfrm>
                        <a:off x="4572000" y="1870075"/>
                        <a:ext cx="28194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1" name="Object 9"/>
          <p:cNvGraphicFramePr>
            <a:graphicFrameLocks noChangeAspect="1"/>
          </p:cNvGraphicFramePr>
          <p:nvPr>
            <p:extLst>
              <p:ext uri="{D42A27DB-BD31-4B8C-83A1-F6EECF244321}">
                <p14:modId xmlns:p14="http://schemas.microsoft.com/office/powerpoint/2010/main" val="454725902"/>
              </p:ext>
            </p:extLst>
          </p:nvPr>
        </p:nvGraphicFramePr>
        <p:xfrm>
          <a:off x="7429500" y="1982787"/>
          <a:ext cx="3048000" cy="1446213"/>
        </p:xfrm>
        <a:graphic>
          <a:graphicData uri="http://schemas.openxmlformats.org/presentationml/2006/ole">
            <mc:AlternateContent xmlns:mc="http://schemas.openxmlformats.org/markup-compatibility/2006">
              <mc:Choice xmlns:v="urn:schemas-microsoft-com:vml" Requires="v">
                <p:oleObj spid="_x0000_s25720" name="VISIO" r:id="rId8" imgW="3628440" imgH="3628440" progId="Visio.Drawing.6">
                  <p:embed/>
                </p:oleObj>
              </mc:Choice>
              <mc:Fallback>
                <p:oleObj name="VISIO" r:id="rId8" imgW="3628440" imgH="362844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l="1042" t="20799" r="23210" b="35486"/>
                      <a:stretch>
                        <a:fillRect/>
                      </a:stretch>
                    </p:blipFill>
                    <p:spPr bwMode="auto">
                      <a:xfrm>
                        <a:off x="7429500" y="1982787"/>
                        <a:ext cx="3048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2" name="Object 10"/>
          <p:cNvGraphicFramePr>
            <a:graphicFrameLocks noChangeAspect="1"/>
          </p:cNvGraphicFramePr>
          <p:nvPr>
            <p:extLst>
              <p:ext uri="{D42A27DB-BD31-4B8C-83A1-F6EECF244321}">
                <p14:modId xmlns:p14="http://schemas.microsoft.com/office/powerpoint/2010/main" val="1831418888"/>
              </p:ext>
            </p:extLst>
          </p:nvPr>
        </p:nvGraphicFramePr>
        <p:xfrm>
          <a:off x="3048000" y="3558380"/>
          <a:ext cx="3886200" cy="2743200"/>
        </p:xfrm>
        <a:graphic>
          <a:graphicData uri="http://schemas.openxmlformats.org/presentationml/2006/ole">
            <mc:AlternateContent xmlns:mc="http://schemas.openxmlformats.org/markup-compatibility/2006">
              <mc:Choice xmlns:v="urn:schemas-microsoft-com:vml" Requires="v">
                <p:oleObj spid="_x0000_s25721" r:id="rId10" imgW="5448300" imgH="4381500" progId="Visio.Drawing.6">
                  <p:embed/>
                </p:oleObj>
              </mc:Choice>
              <mc:Fallback>
                <p:oleObj r:id="rId10" imgW="5448300" imgH="438150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l="-862" t="20767" r="11543" b="818"/>
                      <a:stretch>
                        <a:fillRect/>
                      </a:stretch>
                    </p:blipFill>
                    <p:spPr bwMode="auto">
                      <a:xfrm>
                        <a:off x="3048000" y="3558380"/>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03" name="Rectangle 11"/>
          <p:cNvSpPr>
            <a:spLocks noChangeArrowheads="1"/>
          </p:cNvSpPr>
          <p:nvPr/>
        </p:nvSpPr>
        <p:spPr bwMode="auto">
          <a:xfrm>
            <a:off x="7239000" y="3429000"/>
            <a:ext cx="3429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0"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60000"/>
              </a:lnSpc>
              <a:spcBef>
                <a:spcPct val="95000"/>
              </a:spcBef>
              <a:buClr>
                <a:srgbClr val="006600"/>
              </a:buClr>
              <a:buSzPct val="85000"/>
              <a:buFont typeface="Wingdings" charset="2"/>
              <a:buNone/>
            </a:pPr>
            <a:r>
              <a:rPr lang="en-US" altLang="x-none" sz="1800" b="1">
                <a:solidFill>
                  <a:srgbClr val="000099"/>
                </a:solidFill>
                <a:latin typeface="Courier New" charset="0"/>
                <a:ea typeface="Courier New" charset="0"/>
                <a:cs typeface="Courier New" charset="0"/>
              </a:rPr>
              <a:t>out(x, y,</a:t>
            </a:r>
            <a:r>
              <a:rPr lang="en-US" altLang="x-none" sz="1800">
                <a:solidFill>
                  <a:srgbClr val="000099"/>
                </a:solidFill>
                <a:latin typeface="Comic Sans MS" charset="0"/>
              </a:rPr>
              <a:t> </a:t>
            </a:r>
            <a:r>
              <a:rPr lang="en-US" altLang="x-none" sz="1400">
                <a:solidFill>
                  <a:srgbClr val="000099"/>
                </a:solidFill>
                <a:latin typeface="Comic Sans MS" charset="0"/>
              </a:rPr>
              <a:t>control bits</a:t>
            </a:r>
            <a:r>
              <a:rPr lang="en-US" altLang="x-none" sz="1800" b="1">
                <a:solidFill>
                  <a:srgbClr val="000099"/>
                </a:solidFill>
                <a:latin typeface="Courier New" charset="0"/>
                <a:ea typeface="Courier New" charset="0"/>
                <a:cs typeface="Courier New" charset="0"/>
              </a:rPr>
              <a:t>) =</a:t>
            </a:r>
          </a:p>
          <a:p>
            <a:pPr algn="l">
              <a:spcBef>
                <a:spcPct val="70000"/>
              </a:spcBef>
              <a:buClr>
                <a:srgbClr val="003399"/>
              </a:buClr>
              <a:buSzPct val="70000"/>
              <a:buFont typeface="Wingdings" charset="2"/>
              <a:buNone/>
            </a:pPr>
            <a:r>
              <a:rPr lang="en-US" altLang="x-none" sz="1800">
                <a:latin typeface="Comic Sans MS" charset="0"/>
              </a:rPr>
              <a:t>    </a:t>
            </a:r>
            <a:r>
              <a:rPr lang="en-US" altLang="x-none" sz="1800" b="1">
                <a:latin typeface="Courier New" charset="0"/>
                <a:ea typeface="Courier New" charset="0"/>
                <a:cs typeface="Courier New" charset="0"/>
              </a:rPr>
              <a:t>x+y, x-y, y–x,</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0, 1, -1,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x+1, y+1, x-1, y-1,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x&amp;y, x|y</a:t>
            </a:r>
          </a:p>
          <a:p>
            <a:pPr algn="l">
              <a:lnSpc>
                <a:spcPct val="60000"/>
              </a:lnSpc>
              <a:spcBef>
                <a:spcPct val="95000"/>
              </a:spcBef>
              <a:buClr>
                <a:srgbClr val="003399"/>
              </a:buClr>
              <a:buSzPct val="70000"/>
              <a:buFont typeface="Wingdings" charset="2"/>
              <a:buChar char="l"/>
            </a:pPr>
            <a:endParaRPr lang="en-US" altLang="x-none" sz="1800" b="1">
              <a:latin typeface="Courier New" charset="0"/>
              <a:ea typeface="Courier New" charset="0"/>
              <a:cs typeface="Courier New" charset="0"/>
            </a:endParaRPr>
          </a:p>
          <a:p>
            <a:pPr algn="l">
              <a:lnSpc>
                <a:spcPct val="60000"/>
              </a:lnSpc>
              <a:spcBef>
                <a:spcPct val="95000"/>
              </a:spcBef>
              <a:buClr>
                <a:srgbClr val="003399"/>
              </a:buClr>
              <a:buSzPct val="70000"/>
              <a:buFont typeface="Wingdings" charset="2"/>
              <a:buChar char="l"/>
            </a:pPr>
            <a:endParaRPr lang="en-US" altLang="x-none" sz="1800">
              <a:latin typeface="Comic Sans MS" charset="0"/>
            </a:endParaRPr>
          </a:p>
        </p:txBody>
      </p:sp>
    </p:spTree>
    <p:extLst>
      <p:ext uri="{BB962C8B-B14F-4D97-AF65-F5344CB8AC3E}">
        <p14:creationId xmlns:p14="http://schemas.microsoft.com/office/powerpoint/2010/main" val="1247479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129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130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1300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1300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30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3003"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x-none" dirty="0"/>
              <a:t>ALU logic </a:t>
            </a:r>
            <a:r>
              <a:rPr lang="en-US" altLang="x-none" sz="1600" dirty="0"/>
              <a:t>(Hack platform)</a:t>
            </a:r>
          </a:p>
        </p:txBody>
      </p:sp>
      <p:pic>
        <p:nvPicPr>
          <p:cNvPr id="218150" name="Picture 38"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38400" y="838200"/>
            <a:ext cx="7391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51" name="Rectangle 39"/>
          <p:cNvSpPr>
            <a:spLocks noGrp="1" noChangeArrowheads="1"/>
          </p:cNvSpPr>
          <p:nvPr>
            <p:ph type="body" idx="1"/>
          </p:nvPr>
        </p:nvSpPr>
        <p:spPr>
          <a:xfrm>
            <a:off x="3200400" y="2971800"/>
            <a:ext cx="5181600" cy="1219200"/>
          </a:xfrm>
          <a:solidFill>
            <a:schemeClr val="bg1"/>
          </a:solidFill>
        </p:spPr>
        <p:txBody>
          <a:bodyPr/>
          <a:lstStyle/>
          <a:p>
            <a:pPr>
              <a:spcBef>
                <a:spcPct val="100000"/>
              </a:spcBef>
              <a:buFont typeface="Wingdings" charset="2"/>
              <a:buNone/>
            </a:pPr>
            <a:r>
              <a:rPr lang="en-US" altLang="x-none" sz="1600" u="sng"/>
              <a:t/>
            </a:r>
            <a:br>
              <a:rPr lang="en-US" altLang="x-none" sz="1600" u="sng"/>
            </a:br>
            <a:r>
              <a:rPr lang="en-US" altLang="x-none" sz="1600" u="sng"/>
              <a:t>Implementation:</a:t>
            </a:r>
            <a:r>
              <a:rPr lang="en-US" altLang="x-none" sz="1600"/>
              <a:t> build a logic gate architecture</a:t>
            </a:r>
            <a:br>
              <a:rPr lang="en-US" altLang="x-none" sz="1600"/>
            </a:br>
            <a:r>
              <a:rPr lang="en-US" altLang="x-none" sz="1600"/>
              <a:t>that “executes” the control bit “instructions”:</a:t>
            </a:r>
            <a:br>
              <a:rPr lang="en-US" altLang="x-none" sz="1600"/>
            </a:br>
            <a:r>
              <a:rPr lang="en-US" altLang="x-none" sz="1600"/>
              <a:t>if zx==1 then set x to 0 (bit-wise), etc.</a:t>
            </a:r>
          </a:p>
        </p:txBody>
      </p:sp>
    </p:spTree>
    <p:extLst>
      <p:ext uri="{BB962C8B-B14F-4D97-AF65-F5344CB8AC3E}">
        <p14:creationId xmlns:p14="http://schemas.microsoft.com/office/powerpoint/2010/main" val="21112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81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8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51"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9802952" y="5876874"/>
            <a:ext cx="2041916" cy="606799"/>
            <a:chOff x="7536113" y="3711931"/>
            <a:chExt cx="4254055" cy="994674"/>
          </a:xfrm>
        </p:grpSpPr>
        <p:grpSp>
          <p:nvGrpSpPr>
            <p:cNvPr id="46" name="组合 45"/>
            <p:cNvGrpSpPr/>
            <p:nvPr/>
          </p:nvGrpSpPr>
          <p:grpSpPr>
            <a:xfrm>
              <a:off x="7536113" y="3711931"/>
              <a:ext cx="4254055" cy="935680"/>
              <a:chOff x="7536113" y="3711931"/>
              <a:chExt cx="4254055" cy="935680"/>
            </a:xfrm>
          </p:grpSpPr>
          <p:sp>
            <p:nvSpPr>
              <p:cNvPr id="48" name="矩形 47"/>
              <p:cNvSpPr/>
              <p:nvPr/>
            </p:nvSpPr>
            <p:spPr>
              <a:xfrm>
                <a:off x="7536113" y="3711931"/>
                <a:ext cx="4254055" cy="60016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矩形 48"/>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47" name="直接连接符 46"/>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38"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3</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zh-CN" altLang="en-US" sz="3200" dirty="0" smtClean="0">
                <a:latin typeface="Arial" panose="020B0604020202020204" pitchFamily="34" charset="0"/>
              </a:rPr>
              <a:t>第一周回顾</a:t>
            </a:r>
            <a:r>
              <a:rPr lang="en-US" altLang="zh-CN" sz="3200" dirty="0" smtClean="0">
                <a:latin typeface="Arial" panose="020B0604020202020204" pitchFamily="34" charset="0"/>
              </a:rPr>
              <a:t>: Design by Contract </a:t>
            </a:r>
            <a:r>
              <a:rPr lang="zh-CN" altLang="en-US" sz="3200" dirty="0" smtClean="0">
                <a:latin typeface="Arial" panose="020B0604020202020204" pitchFamily="34" charset="0"/>
              </a:rPr>
              <a:t>基于（逻辑）合约的设计</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2000" u="sng" dirty="0" smtClean="0">
                <a:latin typeface="Comic Sans MS" panose="030F0702030302020204" pitchFamily="66" charset="0"/>
              </a:rPr>
              <a:t>内容</a:t>
            </a:r>
            <a:r>
              <a:rPr lang="en-US" altLang="zh-CN" sz="2000" u="sng" dirty="0" smtClean="0">
                <a:latin typeface="Comic Sans MS" panose="030F0702030302020204" pitchFamily="66" charset="0"/>
              </a:rPr>
              <a:t>:</a:t>
            </a:r>
            <a:endParaRPr lang="en-US" altLang="zh-CN" sz="2000" u="sng" dirty="0">
              <a:latin typeface="Comic Sans MS" panose="030F0702030302020204" pitchFamily="66" charset="0"/>
            </a:endParaRPr>
          </a:p>
          <a:p>
            <a:pPr>
              <a:spcBef>
                <a:spcPct val="100000"/>
              </a:spcBef>
            </a:pPr>
            <a:r>
              <a:rPr lang="zh-CN" altLang="en-US" sz="2000" dirty="0">
                <a:latin typeface="Comic Sans MS" panose="030F0702030302020204" pitchFamily="66" charset="0"/>
              </a:rPr>
              <a:t>系统的可信度，来自通过设计合约的</a:t>
            </a:r>
            <a:r>
              <a:rPr lang="zh-CN" altLang="en-US" sz="2000" dirty="0" smtClean="0">
                <a:latin typeface="Comic Sans MS" panose="030F0702030302020204" pitchFamily="66" charset="0"/>
              </a:rPr>
              <a:t>程度 </a:t>
            </a:r>
            <a:r>
              <a:rPr lang="en-US" altLang="zh-CN" sz="2000" dirty="0" smtClean="0">
                <a:latin typeface="Comic Sans MS" panose="030F0702030302020204" pitchFamily="66" charset="0"/>
              </a:rPr>
              <a:t>Trust worthiness is based on Design Contract</a:t>
            </a:r>
          </a:p>
          <a:p>
            <a:pPr>
              <a:spcBef>
                <a:spcPct val="100000"/>
              </a:spcBef>
            </a:pPr>
            <a:r>
              <a:rPr lang="zh-CN" altLang="en-US" sz="2000" dirty="0" smtClean="0">
                <a:latin typeface="Comic Sans MS" panose="030F0702030302020204" pitchFamily="66" charset="0"/>
              </a:rPr>
              <a:t>根据真值表决定设计是否合格</a:t>
            </a:r>
            <a:r>
              <a:rPr lang="en-US" altLang="zh-CN" sz="2000" dirty="0" smtClean="0">
                <a:latin typeface="Comic Sans MS" panose="030F0702030302020204" pitchFamily="66" charset="0"/>
              </a:rPr>
              <a:t> Truth Table is the Contract for Logic Circuit Design</a:t>
            </a:r>
            <a:endParaRPr lang="en-US" altLang="zh-CN" sz="2000" dirty="0">
              <a:latin typeface="Comic Sans MS" panose="030F0702030302020204" pitchFamily="66" charset="0"/>
            </a:endParaRPr>
          </a:p>
          <a:p>
            <a:pPr lvl="1">
              <a:spcBef>
                <a:spcPct val="100000"/>
              </a:spcBef>
            </a:pPr>
            <a:r>
              <a:rPr lang="zh-CN" altLang="en-US" sz="2000" dirty="0" smtClean="0">
                <a:latin typeface="Comic Sans MS" panose="030F0702030302020204" pitchFamily="66" charset="0"/>
              </a:rPr>
              <a:t>课上汇报：各小组把我上周用英文写的</a:t>
            </a:r>
            <a:r>
              <a:rPr lang="zh-CN" altLang="en-US" sz="2000" dirty="0">
                <a:latin typeface="Comic Sans MS" panose="030F0702030302020204" pitchFamily="66" charset="0"/>
              </a:rPr>
              <a:t>逻辑</a:t>
            </a:r>
            <a:r>
              <a:rPr lang="zh-CN" altLang="en-US" sz="2000" dirty="0" smtClean="0">
                <a:latin typeface="Comic Sans MS" panose="030F0702030302020204" pitchFamily="66" charset="0"/>
              </a:rPr>
              <a:t>模型翻译成中文的版本</a:t>
            </a:r>
            <a:endParaRPr lang="en-US" altLang="zh-CN" sz="2000" dirty="0" smtClean="0">
              <a:latin typeface="Comic Sans MS" panose="030F0702030302020204" pitchFamily="66" charset="0"/>
            </a:endParaRPr>
          </a:p>
          <a:p>
            <a:pPr>
              <a:spcBef>
                <a:spcPct val="100000"/>
              </a:spcBef>
            </a:pPr>
            <a:r>
              <a:rPr lang="zh-CN" altLang="en-US" sz="2000" dirty="0" smtClean="0">
                <a:latin typeface="Comic Sans MS" panose="030F0702030302020204" pitchFamily="66" charset="0"/>
              </a:rPr>
              <a:t>复杂性来自简单元件的链接关系 </a:t>
            </a:r>
            <a:r>
              <a:rPr lang="en-US" altLang="zh-CN" sz="2000" dirty="0" smtClean="0">
                <a:latin typeface="Comic Sans MS" panose="030F0702030302020204" pitchFamily="66" charset="0"/>
              </a:rPr>
              <a:t>Complexity comes from the connections of simple things</a:t>
            </a:r>
            <a:endParaRPr lang="en-US" altLang="zh-CN" sz="20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You should be watching Nand2Tetris and Computational Structure’s first week video</a:t>
            </a:r>
            <a:endParaRPr lang="en-US" altLang="zh-CN" sz="2000" dirty="0">
              <a:solidFill>
                <a:srgbClr val="FF0000"/>
              </a:solidFill>
              <a:latin typeface="Comic Sans MS" panose="030F0702030302020204" pitchFamily="66" charset="0"/>
            </a:endParaRPr>
          </a:p>
          <a:p>
            <a:pPr lvl="1">
              <a:spcBef>
                <a:spcPct val="100000"/>
              </a:spcBef>
            </a:pPr>
            <a:r>
              <a:rPr lang="en-US" altLang="zh-CN" sz="2000" dirty="0" smtClean="0">
                <a:latin typeface="Comic Sans MS" panose="030F0702030302020204" pitchFamily="66" charset="0"/>
              </a:rPr>
              <a:t>Learn the whole stack by building a </a:t>
            </a:r>
            <a:r>
              <a:rPr lang="en-US" altLang="zh-CN" sz="2000" dirty="0" smtClean="0">
                <a:solidFill>
                  <a:srgbClr val="FF0000"/>
                </a:solidFill>
                <a:latin typeface="Comic Sans MS" panose="030F0702030302020204" pitchFamily="66" charset="0"/>
              </a:rPr>
              <a:t>Blockchain-recorded Go game</a:t>
            </a:r>
            <a:endParaRPr lang="en-US" altLang="zh-CN" sz="20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95158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5"/>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The ALU in the CPU context </a:t>
            </a:r>
            <a:r>
              <a:rPr lang="en-US" altLang="x-none" sz="1600">
                <a:solidFill>
                  <a:srgbClr val="663300"/>
                </a:solidFill>
              </a:rPr>
              <a:t>(a sneak preview of the Hack platform)</a:t>
            </a:r>
          </a:p>
        </p:txBody>
      </p:sp>
      <p:grpSp>
        <p:nvGrpSpPr>
          <p:cNvPr id="14" name="Group 13"/>
          <p:cNvGrpSpPr>
            <a:grpSpLocks/>
          </p:cNvGrpSpPr>
          <p:nvPr/>
        </p:nvGrpSpPr>
        <p:grpSpPr bwMode="auto">
          <a:xfrm>
            <a:off x="3914775" y="1006475"/>
            <a:ext cx="4286250" cy="3962400"/>
            <a:chOff x="2800350" y="1600200"/>
            <a:chExt cx="3448050" cy="3048000"/>
          </a:xfrm>
        </p:grpSpPr>
        <p:sp>
          <p:nvSpPr>
            <p:cNvPr id="13316" name="Line 4"/>
            <p:cNvSpPr>
              <a:spLocks noChangeShapeType="1"/>
            </p:cNvSpPr>
            <p:nvPr/>
          </p:nvSpPr>
          <p:spPr bwMode="auto">
            <a:xfrm>
              <a:off x="3562350" y="3224213"/>
              <a:ext cx="7620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7" name="Line 5"/>
            <p:cNvSpPr>
              <a:spLocks noChangeShapeType="1"/>
            </p:cNvSpPr>
            <p:nvPr/>
          </p:nvSpPr>
          <p:spPr bwMode="auto">
            <a:xfrm>
              <a:off x="5695950" y="3038475"/>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8" name="Line 6"/>
            <p:cNvSpPr>
              <a:spLocks noChangeShapeType="1"/>
            </p:cNvSpPr>
            <p:nvPr/>
          </p:nvSpPr>
          <p:spPr bwMode="auto">
            <a:xfrm>
              <a:off x="4762500" y="239395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9" name="Freeform 7"/>
            <p:cNvSpPr>
              <a:spLocks/>
            </p:cNvSpPr>
            <p:nvPr/>
          </p:nvSpPr>
          <p:spPr bwMode="auto">
            <a:xfrm>
              <a:off x="5321300" y="2076450"/>
              <a:ext cx="409575" cy="1919288"/>
            </a:xfrm>
            <a:custGeom>
              <a:avLst/>
              <a:gdLst>
                <a:gd name="T0" fmla="*/ 2147483647 w 258"/>
                <a:gd name="T1" fmla="*/ 2147483647 h 1209"/>
                <a:gd name="T2" fmla="*/ 2147483647 w 258"/>
                <a:gd name="T3" fmla="*/ 2147483647 h 1209"/>
                <a:gd name="T4" fmla="*/ 0 w 258"/>
                <a:gd name="T5" fmla="*/ 0 h 1209"/>
                <a:gd name="T6" fmla="*/ 0 w 258"/>
                <a:gd name="T7" fmla="*/ 2147483647 h 1209"/>
                <a:gd name="T8" fmla="*/ 2147483647 w 258"/>
                <a:gd name="T9" fmla="*/ 2147483647 h 1209"/>
                <a:gd name="T10" fmla="*/ 0 60000 65536"/>
                <a:gd name="T11" fmla="*/ 0 60000 65536"/>
                <a:gd name="T12" fmla="*/ 0 60000 65536"/>
                <a:gd name="T13" fmla="*/ 0 60000 65536"/>
                <a:gd name="T14" fmla="*/ 0 60000 65536"/>
                <a:gd name="T15" fmla="*/ 0 w 258"/>
                <a:gd name="T16" fmla="*/ 0 h 1209"/>
                <a:gd name="T17" fmla="*/ 258 w 258"/>
                <a:gd name="T18" fmla="*/ 1209 h 1209"/>
              </a:gdLst>
              <a:ahLst/>
              <a:cxnLst>
                <a:cxn ang="T10">
                  <a:pos x="T0" y="T1"/>
                </a:cxn>
                <a:cxn ang="T11">
                  <a:pos x="T2" y="T3"/>
                </a:cxn>
                <a:cxn ang="T12">
                  <a:pos x="T4" y="T5"/>
                </a:cxn>
                <a:cxn ang="T13">
                  <a:pos x="T6" y="T7"/>
                </a:cxn>
                <a:cxn ang="T14">
                  <a:pos x="T8" y="T9"/>
                </a:cxn>
              </a:cxnLst>
              <a:rect l="T15" t="T16" r="T17" b="T18"/>
              <a:pathLst>
                <a:path w="258" h="1209">
                  <a:moveTo>
                    <a:pt x="258" y="907"/>
                  </a:moveTo>
                  <a:lnTo>
                    <a:pt x="258" y="303"/>
                  </a:lnTo>
                  <a:lnTo>
                    <a:pt x="0" y="0"/>
                  </a:lnTo>
                  <a:lnTo>
                    <a:pt x="0" y="1209"/>
                  </a:lnTo>
                  <a:lnTo>
                    <a:pt x="258" y="907"/>
                  </a:lnTo>
                  <a:close/>
                </a:path>
              </a:pathLst>
            </a:custGeom>
            <a:solidFill>
              <a:srgbClr val="EEFFBF"/>
            </a:solidFill>
            <a:ln w="3175">
              <a:solidFill>
                <a:srgbClr val="000000"/>
              </a:solidFill>
              <a:round/>
              <a:headEnd/>
              <a:tailEnd/>
            </a:ln>
          </p:spPr>
          <p:txBody>
            <a:bodyPr/>
            <a:lstStyle/>
            <a:p>
              <a:endParaRPr lang="en-US"/>
            </a:p>
          </p:txBody>
        </p:sp>
        <p:sp>
          <p:nvSpPr>
            <p:cNvPr id="13320" name="Rectangle 8"/>
            <p:cNvSpPr>
              <a:spLocks noChangeArrowheads="1"/>
            </p:cNvSpPr>
            <p:nvPr/>
          </p:nvSpPr>
          <p:spPr bwMode="auto">
            <a:xfrm rot="5400000">
              <a:off x="5373171" y="2948644"/>
              <a:ext cx="283608"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ALU</a:t>
              </a:r>
              <a:endParaRPr lang="en-US" altLang="x-none" sz="1400" b="1"/>
            </a:p>
          </p:txBody>
        </p:sp>
        <p:sp>
          <p:nvSpPr>
            <p:cNvPr id="13321" name="Freeform 9"/>
            <p:cNvSpPr>
              <a:spLocks/>
            </p:cNvSpPr>
            <p:nvPr/>
          </p:nvSpPr>
          <p:spPr bwMode="auto">
            <a:xfrm>
              <a:off x="4354513" y="3060700"/>
              <a:ext cx="423862" cy="1062038"/>
            </a:xfrm>
            <a:custGeom>
              <a:avLst/>
              <a:gdLst>
                <a:gd name="T0" fmla="*/ 0 w 267"/>
                <a:gd name="T1" fmla="*/ 2147483647 h 669"/>
                <a:gd name="T2" fmla="*/ 2147483647 w 267"/>
                <a:gd name="T3" fmla="*/ 2147483647 h 669"/>
                <a:gd name="T4" fmla="*/ 0 w 267"/>
                <a:gd name="T5" fmla="*/ 0 h 669"/>
                <a:gd name="T6" fmla="*/ 0 w 267"/>
                <a:gd name="T7" fmla="*/ 2147483647 h 669"/>
                <a:gd name="T8" fmla="*/ 0 60000 65536"/>
                <a:gd name="T9" fmla="*/ 0 60000 65536"/>
                <a:gd name="T10" fmla="*/ 0 60000 65536"/>
                <a:gd name="T11" fmla="*/ 0 60000 65536"/>
                <a:gd name="T12" fmla="*/ 0 w 267"/>
                <a:gd name="T13" fmla="*/ 0 h 669"/>
                <a:gd name="T14" fmla="*/ 267 w 267"/>
                <a:gd name="T15" fmla="*/ 669 h 669"/>
              </a:gdLst>
              <a:ahLst/>
              <a:cxnLst>
                <a:cxn ang="T8">
                  <a:pos x="T0" y="T1"/>
                </a:cxn>
                <a:cxn ang="T9">
                  <a:pos x="T2" y="T3"/>
                </a:cxn>
                <a:cxn ang="T10">
                  <a:pos x="T4" y="T5"/>
                </a:cxn>
                <a:cxn ang="T11">
                  <a:pos x="T6" y="T7"/>
                </a:cxn>
              </a:cxnLst>
              <a:rect l="T12" t="T13" r="T14" b="T15"/>
              <a:pathLst>
                <a:path w="267" h="669">
                  <a:moveTo>
                    <a:pt x="0" y="669"/>
                  </a:moveTo>
                  <a:lnTo>
                    <a:pt x="267" y="335"/>
                  </a:lnTo>
                  <a:lnTo>
                    <a:pt x="0" y="0"/>
                  </a:lnTo>
                  <a:lnTo>
                    <a:pt x="0" y="669"/>
                  </a:lnTo>
                  <a:close/>
                </a:path>
              </a:pathLst>
            </a:custGeom>
            <a:solidFill>
              <a:srgbClr val="E6E6E6"/>
            </a:solidFill>
            <a:ln w="3175">
              <a:solidFill>
                <a:srgbClr val="000000"/>
              </a:solidFill>
              <a:round/>
              <a:headEnd/>
              <a:tailEnd/>
            </a:ln>
          </p:spPr>
          <p:txBody>
            <a:bodyPr/>
            <a:lstStyle/>
            <a:p>
              <a:endParaRPr lang="en-US"/>
            </a:p>
          </p:txBody>
        </p:sp>
        <p:sp>
          <p:nvSpPr>
            <p:cNvPr id="13322" name="Rectangle 10"/>
            <p:cNvSpPr>
              <a:spLocks noChangeArrowheads="1"/>
            </p:cNvSpPr>
            <p:nvPr/>
          </p:nvSpPr>
          <p:spPr bwMode="auto">
            <a:xfrm rot="5400000">
              <a:off x="4359361" y="3516174"/>
              <a:ext cx="260180"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solidFill>
                    <a:srgbClr val="000000"/>
                  </a:solidFill>
                </a:rPr>
                <a:t>Mux</a:t>
              </a:r>
              <a:endParaRPr lang="en-US" altLang="x-none" sz="1400" b="1"/>
            </a:p>
          </p:txBody>
        </p:sp>
        <p:sp>
          <p:nvSpPr>
            <p:cNvPr id="13323" name="Rectangle 11"/>
            <p:cNvSpPr>
              <a:spLocks noChangeArrowheads="1"/>
            </p:cNvSpPr>
            <p:nvPr/>
          </p:nvSpPr>
          <p:spPr bwMode="auto">
            <a:xfrm>
              <a:off x="4897438" y="2193925"/>
              <a:ext cx="338137"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4" name="Rectangle 12"/>
            <p:cNvSpPr>
              <a:spLocks noChangeArrowheads="1"/>
            </p:cNvSpPr>
            <p:nvPr/>
          </p:nvSpPr>
          <p:spPr bwMode="auto">
            <a:xfrm>
              <a:off x="4957763" y="21494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D</a:t>
              </a:r>
              <a:endParaRPr lang="en-US" altLang="x-none" sz="1400" b="1"/>
            </a:p>
          </p:txBody>
        </p:sp>
        <p:sp>
          <p:nvSpPr>
            <p:cNvPr id="13325" name="Rectangle 13"/>
            <p:cNvSpPr>
              <a:spLocks noChangeArrowheads="1"/>
            </p:cNvSpPr>
            <p:nvPr/>
          </p:nvSpPr>
          <p:spPr bwMode="auto">
            <a:xfrm>
              <a:off x="5848350" y="2773363"/>
              <a:ext cx="223089"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rPr>
                <a:t>out</a:t>
              </a:r>
            </a:p>
          </p:txBody>
        </p:sp>
        <p:sp>
          <p:nvSpPr>
            <p:cNvPr id="13326" name="Rectangle 14"/>
            <p:cNvSpPr>
              <a:spLocks noChangeArrowheads="1"/>
            </p:cNvSpPr>
            <p:nvPr/>
          </p:nvSpPr>
          <p:spPr bwMode="auto">
            <a:xfrm>
              <a:off x="4845050" y="3370263"/>
              <a:ext cx="407988"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7" name="Rectangle 15"/>
            <p:cNvSpPr>
              <a:spLocks noChangeArrowheads="1"/>
            </p:cNvSpPr>
            <p:nvPr/>
          </p:nvSpPr>
          <p:spPr bwMode="auto">
            <a:xfrm>
              <a:off x="4857750" y="3352800"/>
              <a:ext cx="26435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A/M</a:t>
              </a:r>
            </a:p>
          </p:txBody>
        </p:sp>
        <p:sp>
          <p:nvSpPr>
            <p:cNvPr id="13328" name="Rectangle 16"/>
            <p:cNvSpPr>
              <a:spLocks noChangeArrowheads="1"/>
            </p:cNvSpPr>
            <p:nvPr/>
          </p:nvSpPr>
          <p:spPr bwMode="auto">
            <a:xfrm>
              <a:off x="4476750" y="2667000"/>
              <a:ext cx="79951"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a</a:t>
              </a:r>
            </a:p>
          </p:txBody>
        </p:sp>
        <p:sp>
          <p:nvSpPr>
            <p:cNvPr id="13329" name="Rectangle 17"/>
            <p:cNvSpPr>
              <a:spLocks noChangeArrowheads="1"/>
            </p:cNvSpPr>
            <p:nvPr/>
          </p:nvSpPr>
          <p:spPr bwMode="auto">
            <a:xfrm>
              <a:off x="3943350" y="2211388"/>
              <a:ext cx="852488" cy="339725"/>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0" name="Rectangle 18"/>
            <p:cNvSpPr>
              <a:spLocks noChangeArrowheads="1"/>
            </p:cNvSpPr>
            <p:nvPr/>
          </p:nvSpPr>
          <p:spPr bwMode="auto">
            <a:xfrm>
              <a:off x="3987800" y="2281238"/>
              <a:ext cx="582866"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D register</a:t>
              </a:r>
              <a:endParaRPr lang="en-US" altLang="x-none" b="1"/>
            </a:p>
          </p:txBody>
        </p:sp>
        <p:sp>
          <p:nvSpPr>
            <p:cNvPr id="13331" name="Rectangle 20"/>
            <p:cNvSpPr>
              <a:spLocks noChangeArrowheads="1"/>
            </p:cNvSpPr>
            <p:nvPr/>
          </p:nvSpPr>
          <p:spPr bwMode="auto">
            <a:xfrm>
              <a:off x="2800350" y="3011488"/>
              <a:ext cx="914400" cy="341312"/>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2" name="Rectangle 21"/>
            <p:cNvSpPr>
              <a:spLocks noChangeArrowheads="1"/>
            </p:cNvSpPr>
            <p:nvPr/>
          </p:nvSpPr>
          <p:spPr bwMode="auto">
            <a:xfrm>
              <a:off x="2930525" y="3078163"/>
              <a:ext cx="567754"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A register</a:t>
              </a:r>
              <a:endParaRPr lang="en-US" altLang="x-none" b="1"/>
            </a:p>
          </p:txBody>
        </p:sp>
        <p:sp>
          <p:nvSpPr>
            <p:cNvPr id="13333" name="Rectangle 23"/>
            <p:cNvSpPr>
              <a:spLocks noChangeArrowheads="1"/>
            </p:cNvSpPr>
            <p:nvPr/>
          </p:nvSpPr>
          <p:spPr bwMode="auto">
            <a:xfrm>
              <a:off x="3979863" y="3046413"/>
              <a:ext cx="238125"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4" name="Rectangle 24"/>
            <p:cNvSpPr>
              <a:spLocks noChangeArrowheads="1"/>
            </p:cNvSpPr>
            <p:nvPr/>
          </p:nvSpPr>
          <p:spPr bwMode="auto">
            <a:xfrm>
              <a:off x="3943350" y="29876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a:t>
              </a:r>
            </a:p>
          </p:txBody>
        </p:sp>
        <p:sp>
          <p:nvSpPr>
            <p:cNvPr id="13335" name="Rectangle 25"/>
            <p:cNvSpPr>
              <a:spLocks noChangeArrowheads="1"/>
            </p:cNvSpPr>
            <p:nvPr/>
          </p:nvSpPr>
          <p:spPr bwMode="auto">
            <a:xfrm>
              <a:off x="3886200" y="3762375"/>
              <a:ext cx="239713"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6" name="Rectangle 26"/>
            <p:cNvSpPr>
              <a:spLocks noChangeArrowheads="1"/>
            </p:cNvSpPr>
            <p:nvPr/>
          </p:nvSpPr>
          <p:spPr bwMode="auto">
            <a:xfrm>
              <a:off x="3946525" y="3733800"/>
              <a:ext cx="119927"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M</a:t>
              </a:r>
            </a:p>
          </p:txBody>
        </p:sp>
        <p:sp>
          <p:nvSpPr>
            <p:cNvPr id="13337" name="Rectangle 27"/>
            <p:cNvSpPr>
              <a:spLocks noChangeArrowheads="1"/>
            </p:cNvSpPr>
            <p:nvPr/>
          </p:nvSpPr>
          <p:spPr bwMode="auto">
            <a:xfrm>
              <a:off x="4933950" y="1600200"/>
              <a:ext cx="72858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c1,c2,</a:t>
              </a:r>
              <a:r>
                <a:rPr lang="en-US" altLang="x-none" sz="800" b="1">
                  <a:solidFill>
                    <a:srgbClr val="990000"/>
                  </a:solidFill>
                  <a:ea typeface="Arial" charset="0"/>
                  <a:cs typeface="Arial" charset="0"/>
                </a:rPr>
                <a:t> … </a:t>
              </a:r>
              <a:r>
                <a:rPr lang="en-US" altLang="x-none" sz="1400" b="1">
                  <a:solidFill>
                    <a:srgbClr val="990000"/>
                  </a:solidFill>
                  <a:ea typeface="Arial" charset="0"/>
                  <a:cs typeface="Arial" charset="0"/>
                </a:rPr>
                <a:t>,c6</a:t>
              </a:r>
            </a:p>
          </p:txBody>
        </p:sp>
        <p:sp>
          <p:nvSpPr>
            <p:cNvPr id="13338" name="Line 28"/>
            <p:cNvSpPr>
              <a:spLocks noChangeShapeType="1"/>
            </p:cNvSpPr>
            <p:nvPr/>
          </p:nvSpPr>
          <p:spPr bwMode="auto">
            <a:xfrm flipH="1">
              <a:off x="5543550" y="1828800"/>
              <a:ext cx="0" cy="4572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9" name="Rectangle 29"/>
            <p:cNvSpPr>
              <a:spLocks noChangeArrowheads="1"/>
            </p:cNvSpPr>
            <p:nvPr/>
          </p:nvSpPr>
          <p:spPr bwMode="auto">
            <a:xfrm>
              <a:off x="2800350" y="3581400"/>
              <a:ext cx="914400" cy="1066800"/>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40" name="Rectangle 30"/>
            <p:cNvSpPr>
              <a:spLocks noChangeArrowheads="1"/>
            </p:cNvSpPr>
            <p:nvPr/>
          </p:nvSpPr>
          <p:spPr bwMode="auto">
            <a:xfrm>
              <a:off x="2952750" y="3705225"/>
              <a:ext cx="642938" cy="61555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t>RAM</a:t>
              </a:r>
              <a:br>
                <a:rPr lang="en-US" altLang="x-none" sz="1400"/>
              </a:br>
              <a:endParaRPr lang="en-US" altLang="x-none" sz="1400"/>
            </a:p>
            <a:p>
              <a:pPr algn="l"/>
              <a:r>
                <a:rPr lang="en-US" altLang="x-none" sz="1200"/>
                <a:t>(selected register)</a:t>
              </a:r>
            </a:p>
          </p:txBody>
        </p:sp>
        <p:sp>
          <p:nvSpPr>
            <p:cNvPr id="13341" name="Line 33"/>
            <p:cNvSpPr>
              <a:spLocks noChangeShapeType="1"/>
            </p:cNvSpPr>
            <p:nvPr/>
          </p:nvSpPr>
          <p:spPr bwMode="auto">
            <a:xfrm>
              <a:off x="4762500" y="358140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2" name="Line 34"/>
            <p:cNvSpPr>
              <a:spLocks noChangeShapeType="1"/>
            </p:cNvSpPr>
            <p:nvPr/>
          </p:nvSpPr>
          <p:spPr bwMode="auto">
            <a:xfrm flipH="1">
              <a:off x="4552950" y="2895600"/>
              <a:ext cx="0" cy="3810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3" name="Line 36"/>
            <p:cNvSpPr>
              <a:spLocks noChangeShapeType="1"/>
            </p:cNvSpPr>
            <p:nvPr/>
          </p:nvSpPr>
          <p:spPr bwMode="auto">
            <a:xfrm>
              <a:off x="3714750" y="3962400"/>
              <a:ext cx="6096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13344" name="Elbow Connector 2"/>
            <p:cNvCxnSpPr>
              <a:cxnSpLocks noChangeShapeType="1"/>
            </p:cNvCxnSpPr>
            <p:nvPr/>
          </p:nvCxnSpPr>
          <p:spPr bwMode="auto">
            <a:xfrm rot="-5400000" flipH="1" flipV="1">
              <a:off x="2493963" y="3335998"/>
              <a:ext cx="1103312" cy="457200"/>
            </a:xfrm>
            <a:prstGeom prst="bentConnector4">
              <a:avLst>
                <a:gd name="adj1" fmla="val -33560"/>
                <a:gd name="adj2" fmla="val 242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050740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x-none" dirty="0"/>
              <a:t>Perspective</a:t>
            </a:r>
          </a:p>
        </p:txBody>
      </p:sp>
      <p:sp>
        <p:nvSpPr>
          <p:cNvPr id="14339" name="Rectangle 3"/>
          <p:cNvSpPr>
            <a:spLocks noGrp="1" noChangeArrowheads="1"/>
          </p:cNvSpPr>
          <p:nvPr>
            <p:ph type="body" idx="1"/>
          </p:nvPr>
        </p:nvSpPr>
        <p:spPr/>
        <p:txBody>
          <a:bodyPr/>
          <a:lstStyle/>
          <a:p>
            <a:pPr>
              <a:spcBef>
                <a:spcPct val="100000"/>
              </a:spcBef>
            </a:pPr>
            <a:r>
              <a:rPr lang="en-US" altLang="x-none" dirty="0"/>
              <a:t>Combinational logic</a:t>
            </a:r>
          </a:p>
          <a:p>
            <a:pPr>
              <a:spcBef>
                <a:spcPct val="100000"/>
              </a:spcBef>
            </a:pPr>
            <a:r>
              <a:rPr lang="en-US" altLang="x-none" dirty="0"/>
              <a:t>Our adder design is very basic: no parallelism</a:t>
            </a:r>
          </a:p>
          <a:p>
            <a:pPr>
              <a:spcBef>
                <a:spcPct val="100000"/>
              </a:spcBef>
            </a:pPr>
            <a:r>
              <a:rPr lang="en-US" altLang="x-none" dirty="0"/>
              <a:t>It pays to optimize adders</a:t>
            </a:r>
          </a:p>
          <a:p>
            <a:pPr>
              <a:spcBef>
                <a:spcPct val="100000"/>
              </a:spcBef>
            </a:pPr>
            <a:r>
              <a:rPr lang="en-US" altLang="x-none" dirty="0"/>
              <a:t>Our ALU is also very basic: no multiplication, no division</a:t>
            </a:r>
          </a:p>
          <a:p>
            <a:pPr>
              <a:spcBef>
                <a:spcPct val="100000"/>
              </a:spcBef>
            </a:pPr>
            <a:r>
              <a:rPr lang="en-US" altLang="x-none" dirty="0"/>
              <a:t>Where is the seat of more advanced math operations?</a:t>
            </a:r>
            <a:br>
              <a:rPr lang="en-US" altLang="x-none" dirty="0"/>
            </a:br>
            <a:r>
              <a:rPr lang="en-US" altLang="x-none" dirty="0"/>
              <a:t>a typical hardware/software tradeoff.</a:t>
            </a:r>
          </a:p>
        </p:txBody>
      </p:sp>
    </p:spTree>
    <p:extLst>
      <p:ext uri="{BB962C8B-B14F-4D97-AF65-F5344CB8AC3E}">
        <p14:creationId xmlns:p14="http://schemas.microsoft.com/office/powerpoint/2010/main" val="11830324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824719" y="5876874"/>
            <a:ext cx="2020149" cy="606799"/>
            <a:chOff x="5983536" y="3711931"/>
            <a:chExt cx="5806632" cy="994674"/>
          </a:xfrm>
        </p:grpSpPr>
        <p:grpSp>
          <p:nvGrpSpPr>
            <p:cNvPr id="5" name="组合 4"/>
            <p:cNvGrpSpPr/>
            <p:nvPr/>
          </p:nvGrpSpPr>
          <p:grpSpPr>
            <a:xfrm>
              <a:off x="5983536" y="3711931"/>
              <a:ext cx="5806632" cy="935680"/>
              <a:chOff x="5983536" y="3711931"/>
              <a:chExt cx="5806632" cy="935680"/>
            </a:xfrm>
          </p:grpSpPr>
          <p:sp>
            <p:nvSpPr>
              <p:cNvPr id="7" name="矩形 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矩形 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cxnSp>
          <p:nvCxnSpPr>
            <p:cNvPr id="6" name="直接连接符 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a:t>
            </a:r>
            <a:r>
              <a:rPr lang="zh-CN" altLang="en-US" sz="3200" dirty="0">
                <a:solidFill>
                  <a:srgbClr val="FF0000"/>
                </a:solidFill>
                <a:latin typeface="Arial" panose="020B0604020202020204" pitchFamily="34" charset="0"/>
              </a:rPr>
              <a:t>是一种图灵完备的计算单元</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p:cNvPicPr>
            <a:picLocks noChangeAspect="1"/>
          </p:cNvPicPr>
          <p:nvPr/>
        </p:nvPicPr>
        <p:blipFill>
          <a:blip r:embed="rId2"/>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3"/>
          <a:stretch>
            <a:fillRect/>
          </a:stretch>
        </p:blipFill>
        <p:spPr>
          <a:xfrm>
            <a:off x="8473197" y="152400"/>
            <a:ext cx="2857500" cy="2857500"/>
          </a:xfrm>
          <a:prstGeom prst="rect">
            <a:avLst/>
          </a:prstGeom>
        </p:spPr>
      </p:pic>
      <p:pic>
        <p:nvPicPr>
          <p:cNvPr id="14" name="Picture 13"/>
          <p:cNvPicPr>
            <a:picLocks noChangeAspect="1"/>
          </p:cNvPicPr>
          <p:nvPr/>
        </p:nvPicPr>
        <p:blipFill>
          <a:blip r:embed="rId4"/>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84246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723314" y="15240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543800" y="2286001"/>
            <a:ext cx="2895600" cy="3414713"/>
            <a:chOff x="3792" y="1440"/>
            <a:chExt cx="1824" cy="2151"/>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440"/>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a:t>Leibniz’s medallion</a:t>
              </a:r>
              <a:br>
                <a:rPr lang="en-US" altLang="x-none" sz="1200" i="1"/>
              </a:br>
              <a:r>
                <a:rPr lang="en-US" altLang="x-none" sz="1200" i="1"/>
                <a:t>for the Duke of Brunswick</a:t>
              </a:r>
              <a:r>
                <a:rPr lang="en-US" altLang="x-none" sz="1200"/>
                <a:t> </a:t>
              </a:r>
            </a:p>
          </p:txBody>
        </p:sp>
      </p:grpSp>
    </p:spTree>
    <p:extLst>
      <p:ext uri="{BB962C8B-B14F-4D97-AF65-F5344CB8AC3E}">
        <p14:creationId xmlns:p14="http://schemas.microsoft.com/office/powerpoint/2010/main" val="1612366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Gödel </a:t>
            </a:r>
            <a:r>
              <a:rPr lang="en-US" altLang="x-none" dirty="0" smtClean="0"/>
              <a:t>Numbering</a:t>
            </a:r>
            <a:endParaRPr lang="en-US" altLang="x-none" sz="1600" dirty="0"/>
          </a:p>
        </p:txBody>
      </p:sp>
      <p:sp>
        <p:nvSpPr>
          <p:cNvPr id="221187" name="Rectangle 3"/>
          <p:cNvSpPr>
            <a:spLocks noGrp="1" noChangeArrowheads="1"/>
          </p:cNvSpPr>
          <p:nvPr>
            <p:ph type="body" sz="half" idx="1"/>
          </p:nvPr>
        </p:nvSpPr>
        <p:spPr>
          <a:xfrm>
            <a:off x="664481" y="3879756"/>
            <a:ext cx="11222719" cy="2221242"/>
          </a:xfrm>
        </p:spPr>
        <p:txBody>
          <a:bodyPr>
            <a:noAutofit/>
          </a:bodyPr>
          <a:lstStyle/>
          <a:p>
            <a:r>
              <a:rPr lang="en-US" altLang="x-none" dirty="0"/>
              <a:t>In mathematical logic, a Gödel numbering is a function that assigns to each symbol and well-formed formula of some formal language a unique natural number, called its Gödel number. The concept was used by Kurt Gödel for the proof of his incompleteness theorems. (Gödel </a:t>
            </a:r>
            <a:r>
              <a:rPr lang="en-US" altLang="x-none" dirty="0" smtClean="0"/>
              <a:t>1931)</a:t>
            </a:r>
          </a:p>
          <a:p>
            <a:pPr lvl="1"/>
            <a:r>
              <a:rPr lang="en-US" altLang="x-none" dirty="0"/>
              <a:t>https://</a:t>
            </a:r>
            <a:r>
              <a:rPr lang="en-US" altLang="x-none" dirty="0" err="1"/>
              <a:t>en.wikipedia.org</a:t>
            </a:r>
            <a:r>
              <a:rPr lang="en-US" altLang="x-none" dirty="0"/>
              <a:t>/wiki/G%C3%B6del_numbering#CITEREFG.C3.B6del1931</a:t>
            </a:r>
            <a:endParaRPr lang="en-US" altLang="x-none" dirty="0"/>
          </a:p>
        </p:txBody>
      </p:sp>
      <p:pic>
        <p:nvPicPr>
          <p:cNvPr id="4" name="Picture 3"/>
          <p:cNvPicPr>
            <a:picLocks noChangeAspect="1"/>
          </p:cNvPicPr>
          <p:nvPr/>
        </p:nvPicPr>
        <p:blipFill>
          <a:blip r:embed="rId3"/>
          <a:stretch>
            <a:fillRect/>
          </a:stretch>
        </p:blipFill>
        <p:spPr>
          <a:xfrm>
            <a:off x="5035182" y="609600"/>
            <a:ext cx="2020036" cy="2572687"/>
          </a:xfrm>
          <a:prstGeom prst="rect">
            <a:avLst/>
          </a:prstGeom>
        </p:spPr>
      </p:pic>
      <p:sp>
        <p:nvSpPr>
          <p:cNvPr id="5" name="TextBox 4"/>
          <p:cNvSpPr txBox="1"/>
          <p:nvPr/>
        </p:nvSpPr>
        <p:spPr>
          <a:xfrm>
            <a:off x="4276254" y="3346355"/>
            <a:ext cx="3537892" cy="369332"/>
          </a:xfrm>
          <a:prstGeom prst="rect">
            <a:avLst/>
          </a:prstGeom>
          <a:noFill/>
        </p:spPr>
        <p:txBody>
          <a:bodyPr wrap="none" rtlCol="0">
            <a:spAutoFit/>
          </a:bodyPr>
          <a:lstStyle/>
          <a:p>
            <a:r>
              <a:rPr lang="en-US" dirty="0" smtClean="0"/>
              <a:t>Kurt </a:t>
            </a:r>
            <a:r>
              <a:rPr lang="en-US" altLang="x-none" dirty="0" smtClean="0"/>
              <a:t>Gödel’s picture from Wikipedia</a:t>
            </a:r>
            <a:endParaRPr lang="en-US" dirty="0" smtClean="0"/>
          </a:p>
        </p:txBody>
      </p:sp>
    </p:spTree>
    <p:extLst>
      <p:ext uri="{BB962C8B-B14F-4D97-AF65-F5344CB8AC3E}">
        <p14:creationId xmlns:p14="http://schemas.microsoft.com/office/powerpoint/2010/main" val="18976508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smtClean="0"/>
              <a:t>Cellular Automata</a:t>
            </a:r>
            <a:endParaRPr lang="en-US" altLang="x-none" sz="1600" dirty="0"/>
          </a:p>
        </p:txBody>
      </p:sp>
      <p:sp>
        <p:nvSpPr>
          <p:cNvPr id="221187" name="Rectangle 3"/>
          <p:cNvSpPr>
            <a:spLocks noGrp="1" noChangeArrowheads="1"/>
          </p:cNvSpPr>
          <p:nvPr>
            <p:ph type="body" sz="half" idx="1"/>
          </p:nvPr>
        </p:nvSpPr>
        <p:spPr>
          <a:xfrm>
            <a:off x="664481" y="3879756"/>
            <a:ext cx="11222719" cy="2877486"/>
          </a:xfrm>
        </p:spPr>
        <p:txBody>
          <a:bodyPr>
            <a:noAutofit/>
          </a:bodyPr>
          <a:lstStyle/>
          <a:p>
            <a:r>
              <a:rPr lang="en-US" altLang="x-none" dirty="0"/>
              <a:t>A cellular automaton (pl. cellular automata, abbrev. CA) is a discrete model studied in computability theory, mathematics, physics, complexity science, theoretical biology and microstructure modeling. Cellular automata are also called cellular spaces, tessellation automata, homogeneous structures, cellular structures, tessellation structures, and iterative arrays</a:t>
            </a:r>
            <a:r>
              <a:rPr lang="en-US" altLang="x-none" dirty="0" smtClean="0"/>
              <a:t>.</a:t>
            </a:r>
          </a:p>
          <a:p>
            <a:pPr lvl="1"/>
            <a:r>
              <a:rPr lang="en-US" altLang="x-none" dirty="0"/>
              <a:t>https://</a:t>
            </a:r>
            <a:r>
              <a:rPr lang="en-US" altLang="x-none" dirty="0" err="1"/>
              <a:t>en.wikipedia.org</a:t>
            </a:r>
            <a:r>
              <a:rPr lang="en-US" altLang="x-none" dirty="0"/>
              <a:t>/wiki/</a:t>
            </a:r>
            <a:r>
              <a:rPr lang="en-US" altLang="x-none" dirty="0" err="1"/>
              <a:t>Cellular_automaton</a:t>
            </a:r>
            <a:endParaRPr lang="en-US" altLang="x-none" dirty="0"/>
          </a:p>
        </p:txBody>
      </p:sp>
      <p:sp>
        <p:nvSpPr>
          <p:cNvPr id="5" name="TextBox 4"/>
          <p:cNvSpPr txBox="1"/>
          <p:nvPr/>
        </p:nvSpPr>
        <p:spPr>
          <a:xfrm>
            <a:off x="8674810" y="2801279"/>
            <a:ext cx="2345194" cy="646331"/>
          </a:xfrm>
          <a:prstGeom prst="rect">
            <a:avLst/>
          </a:prstGeom>
          <a:noFill/>
        </p:spPr>
        <p:txBody>
          <a:bodyPr wrap="none" rtlCol="0">
            <a:spAutoFit/>
          </a:bodyPr>
          <a:lstStyle/>
          <a:p>
            <a:pPr algn="ctr"/>
            <a:r>
              <a:rPr lang="en-US" altLang="x-none" smtClean="0"/>
              <a:t>John Horton  </a:t>
            </a:r>
            <a:r>
              <a:rPr lang="en-US" altLang="x-none" dirty="0" smtClean="0"/>
              <a:t>Conway </a:t>
            </a:r>
          </a:p>
          <a:p>
            <a:pPr algn="ctr"/>
            <a:r>
              <a:rPr lang="en-US" altLang="x-none" dirty="0" smtClean="0"/>
              <a:t>Picture from Wikipedia</a:t>
            </a:r>
            <a:endParaRPr lang="en-US" dirty="0" smtClean="0"/>
          </a:p>
        </p:txBody>
      </p:sp>
      <p:pic>
        <p:nvPicPr>
          <p:cNvPr id="2" name="Picture 1"/>
          <p:cNvPicPr>
            <a:picLocks noChangeAspect="1"/>
          </p:cNvPicPr>
          <p:nvPr/>
        </p:nvPicPr>
        <p:blipFill>
          <a:blip r:embed="rId3"/>
          <a:stretch>
            <a:fillRect/>
          </a:stretch>
        </p:blipFill>
        <p:spPr>
          <a:xfrm>
            <a:off x="4276254" y="978321"/>
            <a:ext cx="3175000" cy="2286000"/>
          </a:xfrm>
          <a:prstGeom prst="rect">
            <a:avLst/>
          </a:prstGeom>
        </p:spPr>
      </p:pic>
      <p:pic>
        <p:nvPicPr>
          <p:cNvPr id="3" name="Picture 2"/>
          <p:cNvPicPr>
            <a:picLocks noChangeAspect="1"/>
          </p:cNvPicPr>
          <p:nvPr/>
        </p:nvPicPr>
        <p:blipFill>
          <a:blip r:embed="rId4"/>
          <a:stretch>
            <a:fillRect/>
          </a:stretch>
        </p:blipFill>
        <p:spPr>
          <a:xfrm>
            <a:off x="8571281" y="604505"/>
            <a:ext cx="2552253" cy="2128811"/>
          </a:xfrm>
          <a:prstGeom prst="rect">
            <a:avLst/>
          </a:prstGeom>
        </p:spPr>
      </p:pic>
      <p:sp>
        <p:nvSpPr>
          <p:cNvPr id="8" name="TextBox 7"/>
          <p:cNvSpPr txBox="1"/>
          <p:nvPr/>
        </p:nvSpPr>
        <p:spPr>
          <a:xfrm>
            <a:off x="4428654" y="3498755"/>
            <a:ext cx="4224170" cy="369332"/>
          </a:xfrm>
          <a:prstGeom prst="rect">
            <a:avLst/>
          </a:prstGeom>
          <a:noFill/>
        </p:spPr>
        <p:txBody>
          <a:bodyPr wrap="none" rtlCol="0">
            <a:spAutoFit/>
          </a:bodyPr>
          <a:lstStyle/>
          <a:p>
            <a:r>
              <a:rPr lang="en-US" altLang="x-none" dirty="0" smtClean="0"/>
              <a:t>Cellular Automaton picture from Wikipedia</a:t>
            </a:r>
            <a:endParaRPr lang="en-US" dirty="0" smtClean="0"/>
          </a:p>
        </p:txBody>
      </p:sp>
    </p:spTree>
    <p:extLst>
      <p:ext uri="{BB962C8B-B14F-4D97-AF65-F5344CB8AC3E}">
        <p14:creationId xmlns:p14="http://schemas.microsoft.com/office/powerpoint/2010/main" val="11808257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75794" y="465574"/>
            <a:ext cx="10769074" cy="461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2" name="组合 31"/>
          <p:cNvGrpSpPr/>
          <p:nvPr/>
        </p:nvGrpSpPr>
        <p:grpSpPr>
          <a:xfrm>
            <a:off x="10432691" y="5876874"/>
            <a:ext cx="1412177" cy="606799"/>
            <a:chOff x="5983536" y="3711931"/>
            <a:chExt cx="5806632" cy="994674"/>
          </a:xfrm>
        </p:grpSpPr>
        <p:grpSp>
          <p:nvGrpSpPr>
            <p:cNvPr id="33" name="组合 32"/>
            <p:cNvGrpSpPr/>
            <p:nvPr/>
          </p:nvGrpSpPr>
          <p:grpSpPr>
            <a:xfrm>
              <a:off x="5983536" y="3711931"/>
              <a:ext cx="5806632" cy="935680"/>
              <a:chOff x="5983536" y="3711931"/>
              <a:chExt cx="5806632" cy="935680"/>
            </a:xfrm>
          </p:grpSpPr>
          <p:sp>
            <p:nvSpPr>
              <p:cNvPr id="35" name="矩形 34"/>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矩形 35"/>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4" name="直接连接符 33"/>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a:xfrm>
            <a:off x="8984901" y="5868957"/>
            <a:ext cx="2743200" cy="365125"/>
          </a:xfrm>
        </p:spPr>
        <p:txBody>
          <a:bodyPr vert="horz" lIns="91440" tIns="45720" rIns="91440" bIns="45720" rtlCol="0" anchor="ctr"/>
          <a:lstStyle/>
          <a:p>
            <a:fld id="{34F1E86F-CBF7-4DF7-824A-AB405C555AAE}" type="slidenum">
              <a:rPr lang="zh-CN" altLang="en-US" sz="3200">
                <a:solidFill>
                  <a:schemeClr val="bg1"/>
                </a:solidFill>
              </a:rPr>
              <a:pPr/>
              <a:t>36</a:t>
            </a:fld>
            <a:endParaRPr lang="zh-CN" altLang="en-US" sz="3200" dirty="0">
              <a:solidFill>
                <a:schemeClr val="bg1"/>
              </a:solidFill>
            </a:endParaRPr>
          </a:p>
        </p:txBody>
      </p:sp>
      <p:sp>
        <p:nvSpPr>
          <p:cNvPr id="18"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文本框 19"/>
          <p:cNvSpPr txBox="1"/>
          <p:nvPr/>
        </p:nvSpPr>
        <p:spPr>
          <a:xfrm>
            <a:off x="1015998" y="403949"/>
            <a:ext cx="10828870" cy="584775"/>
          </a:xfrm>
          <a:prstGeom prst="rect">
            <a:avLst/>
          </a:prstGeom>
          <a:noFill/>
        </p:spPr>
        <p:txBody>
          <a:bodyPr wrap="square" rtlCol="0">
            <a:spAutoFit/>
          </a:bodyPr>
          <a:lstStyle/>
          <a:p>
            <a:r>
              <a:rPr lang="en-US" altLang="zh-CN" sz="3200" dirty="0">
                <a:latin typeface="Arial" panose="020B0604020202020204" pitchFamily="34" charset="0"/>
              </a:rPr>
              <a:t>Application level: </a:t>
            </a:r>
            <a:r>
              <a:rPr lang="en-US" altLang="zh-CN" sz="3200" dirty="0" smtClean="0">
                <a:latin typeface="Arial" panose="020B0604020202020204" pitchFamily="34" charset="0"/>
              </a:rPr>
              <a:t>Go (by</a:t>
            </a:r>
            <a:r>
              <a:rPr lang="en-US" altLang="zh-CN" sz="3200" dirty="0">
                <a:latin typeface="Arial" panose="020B0604020202020204" pitchFamily="34" charset="0"/>
              </a:rPr>
              <a:t>: José Luis Gómez-Muñoz)</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Picture 2"/>
          <p:cNvPicPr>
            <a:picLocks noChangeAspect="1"/>
          </p:cNvPicPr>
          <p:nvPr/>
        </p:nvPicPr>
        <p:blipFill>
          <a:blip r:embed="rId3"/>
          <a:stretch>
            <a:fillRect/>
          </a:stretch>
        </p:blipFill>
        <p:spPr>
          <a:xfrm>
            <a:off x="801370" y="1301486"/>
            <a:ext cx="5137970" cy="4941518"/>
          </a:xfrm>
          <a:prstGeom prst="rect">
            <a:avLst/>
          </a:prstGeom>
        </p:spPr>
      </p:pic>
      <p:pic>
        <p:nvPicPr>
          <p:cNvPr id="5" name="Picture 4"/>
          <p:cNvPicPr>
            <a:picLocks noChangeAspect="1"/>
          </p:cNvPicPr>
          <p:nvPr/>
        </p:nvPicPr>
        <p:blipFill>
          <a:blip r:embed="rId4"/>
          <a:stretch>
            <a:fillRect/>
          </a:stretch>
        </p:blipFill>
        <p:spPr>
          <a:xfrm>
            <a:off x="6132394" y="1387925"/>
            <a:ext cx="5712474" cy="4089748"/>
          </a:xfrm>
          <a:prstGeom prst="rect">
            <a:avLst/>
          </a:prstGeom>
        </p:spPr>
      </p:pic>
    </p:spTree>
    <p:extLst>
      <p:ext uri="{BB962C8B-B14F-4D97-AF65-F5344CB8AC3E}">
        <p14:creationId xmlns:p14="http://schemas.microsoft.com/office/powerpoint/2010/main" val="16518369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838200" y="1325726"/>
            <a:ext cx="10515600" cy="5694833"/>
          </a:xfrm>
        </p:spPr>
        <p:txBody>
          <a:bodyPr>
            <a:noAutofit/>
          </a:bodyPr>
          <a:lstStyle/>
          <a:p>
            <a:pPr marL="514350" indent="-514350">
              <a:lnSpc>
                <a:spcPct val="110000"/>
              </a:lnSpc>
              <a:buFont typeface="+mj-lt"/>
              <a:buAutoNum type="arabicPeriod"/>
            </a:pPr>
            <a:r>
              <a:rPr lang="en-US" altLang="zh-CN" sz="3200" dirty="0" smtClean="0"/>
              <a:t>Your ability in identifying proper reference material</a:t>
            </a:r>
          </a:p>
          <a:p>
            <a:pPr lvl="1">
              <a:lnSpc>
                <a:spcPct val="110000"/>
              </a:lnSpc>
            </a:pPr>
            <a:r>
              <a:rPr lang="en-US" altLang="zh-CN" dirty="0" smtClean="0"/>
              <a:t>Learn from the Internet and Public Libraries</a:t>
            </a:r>
          </a:p>
          <a:p>
            <a:pPr lvl="1">
              <a:lnSpc>
                <a:spcPct val="110000"/>
              </a:lnSpc>
            </a:pPr>
            <a:r>
              <a:rPr lang="en-US" altLang="zh-CN" dirty="0" smtClean="0"/>
              <a:t>Use relevant data sources and provide argument for its validity</a:t>
            </a:r>
            <a:endParaRPr lang="en-US" altLang="zh-CN" dirty="0"/>
          </a:p>
          <a:p>
            <a:pPr marL="514350" indent="-514350">
              <a:lnSpc>
                <a:spcPct val="110000"/>
              </a:lnSpc>
              <a:buFont typeface="+mj-lt"/>
              <a:buAutoNum type="arabicPeriod"/>
            </a:pPr>
            <a:r>
              <a:rPr lang="en-US" altLang="zh-CN" sz="3200" dirty="0" smtClean="0"/>
              <a:t>Your </a:t>
            </a:r>
            <a:r>
              <a:rPr lang="en-US" altLang="zh-CN" sz="3200" dirty="0"/>
              <a:t>interpretation of </a:t>
            </a:r>
            <a:r>
              <a:rPr lang="en-US" altLang="zh-CN" sz="3200" dirty="0" smtClean="0"/>
              <a:t>content</a:t>
            </a:r>
          </a:p>
          <a:p>
            <a:pPr lvl="1">
              <a:lnSpc>
                <a:spcPct val="110000"/>
              </a:lnSpc>
            </a:pPr>
            <a:r>
              <a:rPr lang="en-US" altLang="zh-CN" dirty="0" smtClean="0"/>
              <a:t>Reflected</a:t>
            </a:r>
            <a:r>
              <a:rPr lang="zh-CN" altLang="en-US" dirty="0" smtClean="0"/>
              <a:t> </a:t>
            </a:r>
            <a:r>
              <a:rPr lang="en-US" altLang="zh-CN" dirty="0" smtClean="0"/>
              <a:t>in your documentation and implementation of the Go System</a:t>
            </a:r>
            <a:endParaRPr lang="en-US" altLang="zh-CN" dirty="0"/>
          </a:p>
          <a:p>
            <a:pPr marL="514350" indent="-514350">
              <a:lnSpc>
                <a:spcPct val="110000"/>
              </a:lnSpc>
              <a:buFont typeface="+mj-lt"/>
              <a:buAutoNum type="arabicPeriod"/>
            </a:pPr>
            <a:r>
              <a:rPr lang="en-US" altLang="zh-CN" sz="3200" dirty="0" smtClean="0"/>
              <a:t>The </a:t>
            </a:r>
            <a:r>
              <a:rPr lang="en-US" altLang="zh-CN" sz="3200" dirty="0"/>
              <a:t>quantity and quality of efforts expended in reviewing your own work</a:t>
            </a:r>
            <a:r>
              <a:rPr lang="en-US" altLang="zh-CN" sz="3200" dirty="0" smtClean="0"/>
              <a:t>.</a:t>
            </a:r>
          </a:p>
          <a:p>
            <a:pPr lvl="1">
              <a:lnSpc>
                <a:spcPct val="110000"/>
              </a:lnSpc>
            </a:pPr>
            <a:r>
              <a:rPr lang="en-US" altLang="zh-CN" dirty="0" smtClean="0"/>
              <a:t>Reflected by wiki and Git process data</a:t>
            </a:r>
            <a:endParaRPr lang="en-US" altLang="zh-CN" dirty="0"/>
          </a:p>
        </p:txBody>
      </p:sp>
      <p:grpSp>
        <p:nvGrpSpPr>
          <p:cNvPr id="4" name="组合 3"/>
          <p:cNvGrpSpPr/>
          <p:nvPr/>
        </p:nvGrpSpPr>
        <p:grpSpPr>
          <a:xfrm>
            <a:off x="9824719" y="5876874"/>
            <a:ext cx="2020149" cy="606799"/>
            <a:chOff x="5983536" y="3711931"/>
            <a:chExt cx="5806632" cy="994674"/>
          </a:xfrm>
        </p:grpSpPr>
        <p:grpSp>
          <p:nvGrpSpPr>
            <p:cNvPr id="5" name="组合 4"/>
            <p:cNvGrpSpPr/>
            <p:nvPr/>
          </p:nvGrpSpPr>
          <p:grpSpPr>
            <a:xfrm>
              <a:off x="5983536" y="3711931"/>
              <a:ext cx="5806632" cy="935680"/>
              <a:chOff x="5983536" y="3711931"/>
              <a:chExt cx="5806632" cy="935680"/>
            </a:xfrm>
          </p:grpSpPr>
          <p:sp>
            <p:nvSpPr>
              <p:cNvPr id="7" name="矩形 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6" name="直接连接符 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zh-CN" altLang="en-US" sz="3200" dirty="0" smtClean="0">
                <a:solidFill>
                  <a:srgbClr val="FF0000"/>
                </a:solidFill>
                <a:latin typeface="Arial" panose="020B0604020202020204" pitchFamily="34" charset="0"/>
              </a:rPr>
              <a:t>课程分数的评价</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96712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8311111" y="5876874"/>
            <a:ext cx="3533758" cy="606799"/>
            <a:chOff x="5983536" y="3711931"/>
            <a:chExt cx="5806632" cy="994674"/>
          </a:xfrm>
        </p:grpSpPr>
        <p:grpSp>
          <p:nvGrpSpPr>
            <p:cNvPr id="68" name="组合 67"/>
            <p:cNvGrpSpPr/>
            <p:nvPr/>
          </p:nvGrpSpPr>
          <p:grpSpPr>
            <a:xfrm>
              <a:off x="5983536" y="3711931"/>
              <a:ext cx="5806632" cy="935680"/>
              <a:chOff x="5983536" y="3711931"/>
              <a:chExt cx="5806632" cy="935680"/>
            </a:xfrm>
          </p:grpSpPr>
          <p:sp>
            <p:nvSpPr>
              <p:cNvPr id="70" name="矩形 69"/>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矩形 70"/>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69" name="直接连接符 68"/>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10441698" y="5008992"/>
            <a:ext cx="1421109" cy="864803"/>
            <a:chOff x="1734326" y="1736534"/>
            <a:chExt cx="3184961" cy="1938180"/>
          </a:xfrm>
        </p:grpSpPr>
        <p:pic>
          <p:nvPicPr>
            <p:cNvPr id="73" name="图片 72"/>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74" name="矩形 73"/>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61" name="任意多边形 60"/>
          <p:cNvSpPr/>
          <p:nvPr/>
        </p:nvSpPr>
        <p:spPr>
          <a:xfrm>
            <a:off x="1" y="3917302"/>
            <a:ext cx="3560361" cy="2940699"/>
          </a:xfrm>
          <a:custGeom>
            <a:avLst/>
            <a:gdLst>
              <a:gd name="connsiteX0" fmla="*/ 0 w 3560361"/>
              <a:gd name="connsiteY0" fmla="*/ 0 h 2940699"/>
              <a:gd name="connsiteX1" fmla="*/ 3560361 w 3560361"/>
              <a:gd name="connsiteY1" fmla="*/ 2940699 h 2940699"/>
              <a:gd name="connsiteX2" fmla="*/ 0 w 3560361"/>
              <a:gd name="connsiteY2" fmla="*/ 2940699 h 2940699"/>
              <a:gd name="connsiteX3" fmla="*/ 0 w 3560361"/>
              <a:gd name="connsiteY3" fmla="*/ 0 h 2940699"/>
            </a:gdLst>
            <a:ahLst/>
            <a:cxnLst>
              <a:cxn ang="0">
                <a:pos x="connsiteX0" y="connsiteY0"/>
              </a:cxn>
              <a:cxn ang="0">
                <a:pos x="connsiteX1" y="connsiteY1"/>
              </a:cxn>
              <a:cxn ang="0">
                <a:pos x="connsiteX2" y="connsiteY2"/>
              </a:cxn>
              <a:cxn ang="0">
                <a:pos x="connsiteX3" y="connsiteY3"/>
              </a:cxn>
            </a:cxnLst>
            <a:rect l="l" t="t" r="r" b="b"/>
            <a:pathLst>
              <a:path w="3560361" h="2940699">
                <a:moveTo>
                  <a:pt x="0" y="0"/>
                </a:moveTo>
                <a:lnTo>
                  <a:pt x="3560361" y="2940699"/>
                </a:lnTo>
                <a:lnTo>
                  <a:pt x="0" y="2940699"/>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1" y="1962832"/>
            <a:ext cx="5926677" cy="4895169"/>
          </a:xfrm>
          <a:custGeom>
            <a:avLst/>
            <a:gdLst>
              <a:gd name="connsiteX0" fmla="*/ 0 w 5926677"/>
              <a:gd name="connsiteY0" fmla="*/ 0 h 4895169"/>
              <a:gd name="connsiteX1" fmla="*/ 5926677 w 5926677"/>
              <a:gd name="connsiteY1" fmla="*/ 4895169 h 4895169"/>
              <a:gd name="connsiteX2" fmla="*/ 2558518 w 5926677"/>
              <a:gd name="connsiteY2" fmla="*/ 4895169 h 4895169"/>
              <a:gd name="connsiteX3" fmla="*/ 0 w 5926677"/>
              <a:gd name="connsiteY3" fmla="*/ 2781948 h 4895169"/>
            </a:gdLst>
            <a:ahLst/>
            <a:cxnLst>
              <a:cxn ang="0">
                <a:pos x="connsiteX0" y="connsiteY0"/>
              </a:cxn>
              <a:cxn ang="0">
                <a:pos x="connsiteX1" y="connsiteY1"/>
              </a:cxn>
              <a:cxn ang="0">
                <a:pos x="connsiteX2" y="connsiteY2"/>
              </a:cxn>
              <a:cxn ang="0">
                <a:pos x="connsiteX3" y="connsiteY3"/>
              </a:cxn>
            </a:cxnLst>
            <a:rect l="l" t="t" r="r" b="b"/>
            <a:pathLst>
              <a:path w="5926677" h="4895169">
                <a:moveTo>
                  <a:pt x="0" y="0"/>
                </a:moveTo>
                <a:lnTo>
                  <a:pt x="5926677" y="4895169"/>
                </a:lnTo>
                <a:lnTo>
                  <a:pt x="2558518" y="4895169"/>
                </a:lnTo>
                <a:lnTo>
                  <a:pt x="0" y="278194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a:xfrm>
            <a:off x="9070098" y="5861274"/>
            <a:ext cx="2743200" cy="365125"/>
          </a:xfrm>
        </p:spPr>
        <p:txBody>
          <a:bodyPr vert="horz" lIns="91440" tIns="45720" rIns="91440" bIns="45720" rtlCol="0" anchor="ctr"/>
          <a:lstStyle/>
          <a:p>
            <a:fld id="{34F1E86F-CBF7-4DF7-824A-AB405C555AAE}" type="slidenum">
              <a:rPr lang="zh-CN" altLang="en-US" sz="3200">
                <a:solidFill>
                  <a:schemeClr val="bg1"/>
                </a:solidFill>
              </a:rPr>
              <a:pPr/>
              <a:t>38</a:t>
            </a:fld>
            <a:endParaRPr lang="zh-CN" altLang="en-US" sz="3200" dirty="0">
              <a:solidFill>
                <a:schemeClr val="bg1"/>
              </a:solidFill>
            </a:endParaRPr>
          </a:p>
        </p:txBody>
      </p:sp>
      <p:sp>
        <p:nvSpPr>
          <p:cNvPr id="15" name="文本框 14"/>
          <p:cNvSpPr txBox="1"/>
          <p:nvPr/>
        </p:nvSpPr>
        <p:spPr>
          <a:xfrm>
            <a:off x="1016000" y="403949"/>
            <a:ext cx="3626848" cy="584775"/>
          </a:xfrm>
          <a:prstGeom prst="rect">
            <a:avLst/>
          </a:prstGeom>
          <a:noFill/>
        </p:spPr>
        <p:txBody>
          <a:bodyPr wrap="square" rtlCol="0">
            <a:spAutoFit/>
          </a:bodyPr>
          <a:lstStyle/>
          <a:p>
            <a:r>
              <a:rPr lang="zh-CN" altLang="en-US" sz="3200" b="1" dirty="0" smtClean="0">
                <a:solidFill>
                  <a:srgbClr val="3A3A3A"/>
                </a:solidFill>
                <a:latin typeface="Calibri Light" panose="020F0302020204030204" pitchFamily="34" charset="0"/>
              </a:rPr>
              <a:t>其他信息</a:t>
            </a:r>
            <a:endParaRPr lang="zh-CN" altLang="en-US" sz="3200" b="1" dirty="0">
              <a:solidFill>
                <a:srgbClr val="FFC001"/>
              </a:solidFill>
              <a:latin typeface="Calibri Light" panose="020F0302020204030204" pitchFamily="34" charset="0"/>
            </a:endParaRPr>
          </a:p>
        </p:txBody>
      </p:sp>
      <p:sp>
        <p:nvSpPr>
          <p:cNvPr id="16" name="TextBox 25"/>
          <p:cNvSpPr txBox="1">
            <a:spLocks/>
          </p:cNvSpPr>
          <p:nvPr/>
        </p:nvSpPr>
        <p:spPr>
          <a:xfrm>
            <a:off x="1347207" y="1253202"/>
            <a:ext cx="10515600" cy="341632"/>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1800" dirty="0" smtClean="0">
                <a:latin typeface="黑体"/>
                <a:ea typeface="黑体"/>
                <a:cs typeface="黑体"/>
              </a:rPr>
              <a:t>如果关于课程、认知基础等问题有任何疑惑、想法、灵感，欢迎用任何方式联系我们。</a:t>
            </a:r>
            <a:endParaRPr lang="en-US" altLang="zh-CN" sz="1800" dirty="0" smtClean="0">
              <a:latin typeface="黑体"/>
              <a:ea typeface="黑体"/>
              <a:cs typeface="黑体"/>
            </a:endParaRPr>
          </a:p>
        </p:txBody>
      </p:sp>
      <p:sp>
        <p:nvSpPr>
          <p:cNvPr id="18" name="TextBox 25"/>
          <p:cNvSpPr txBox="1">
            <a:spLocks/>
          </p:cNvSpPr>
          <p:nvPr/>
        </p:nvSpPr>
        <p:spPr>
          <a:xfrm>
            <a:off x="2413067" y="2268954"/>
            <a:ext cx="3390214" cy="1851789"/>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1800" dirty="0" smtClean="0">
                <a:latin typeface="黑体"/>
                <a:ea typeface="黑体"/>
                <a:cs typeface="黑体"/>
              </a:rPr>
              <a:t>孙一乔</a:t>
            </a:r>
            <a:endParaRPr lang="en-US" altLang="zh-CN" sz="1800" dirty="0" smtClean="0">
              <a:latin typeface="黑体"/>
              <a:ea typeface="黑体"/>
              <a:cs typeface="黑体"/>
            </a:endParaRPr>
          </a:p>
          <a:p>
            <a:pPr algn="l"/>
            <a:r>
              <a:rPr lang="en-US" altLang="zh-CN" sz="1800" dirty="0" smtClean="0">
                <a:latin typeface="黑体"/>
                <a:ea typeface="黑体"/>
                <a:cs typeface="黑体"/>
              </a:rPr>
              <a:t>Email</a:t>
            </a:r>
            <a:r>
              <a:rPr lang="zh-CN" altLang="en-US" sz="1800" dirty="0">
                <a:latin typeface="黑体"/>
                <a:ea typeface="黑体"/>
                <a:cs typeface="黑体"/>
              </a:rPr>
              <a:t>：</a:t>
            </a:r>
            <a:r>
              <a:rPr lang="en-US" altLang="zh-CN" sz="1800" dirty="0" smtClean="0">
                <a:latin typeface="黑体"/>
                <a:ea typeface="黑体"/>
                <a:cs typeface="黑体"/>
                <a:hlinkClick r:id="rId5"/>
              </a:rPr>
              <a:t>sunvianet@foxmail.com</a:t>
            </a:r>
            <a:endParaRPr lang="en-US" altLang="zh-CN" sz="1800" dirty="0" smtClean="0">
              <a:latin typeface="黑体"/>
              <a:ea typeface="黑体"/>
              <a:cs typeface="黑体"/>
            </a:endParaRPr>
          </a:p>
          <a:p>
            <a:pPr algn="l"/>
            <a:r>
              <a:rPr lang="zh-CN" altLang="en-US" sz="1800" dirty="0">
                <a:latin typeface="黑体"/>
                <a:ea typeface="黑体"/>
                <a:cs typeface="黑体"/>
              </a:rPr>
              <a:t>微</a:t>
            </a:r>
            <a:r>
              <a:rPr lang="zh-CN" altLang="en-US" sz="1800" dirty="0" smtClean="0">
                <a:latin typeface="黑体"/>
                <a:ea typeface="黑体"/>
                <a:cs typeface="黑体"/>
              </a:rPr>
              <a:t>信：</a:t>
            </a:r>
            <a:r>
              <a:rPr lang="en-US" altLang="zh-CN" sz="1800" dirty="0" smtClean="0">
                <a:latin typeface="黑体"/>
                <a:ea typeface="黑体"/>
                <a:cs typeface="黑体"/>
              </a:rPr>
              <a:t>18210130968</a:t>
            </a:r>
          </a:p>
          <a:p>
            <a:pPr algn="l"/>
            <a:r>
              <a:rPr lang="zh-CN" altLang="en-US" sz="1800" dirty="0" smtClean="0">
                <a:latin typeface="黑体"/>
                <a:ea typeface="黑体"/>
                <a:cs typeface="黑体"/>
              </a:rPr>
              <a:t>电话：</a:t>
            </a:r>
            <a:r>
              <a:rPr lang="en-US" altLang="zh-CN" sz="1800" dirty="0" smtClean="0">
                <a:latin typeface="黑体"/>
                <a:ea typeface="黑体"/>
                <a:cs typeface="黑体"/>
              </a:rPr>
              <a:t>18210130968</a:t>
            </a:r>
          </a:p>
          <a:p>
            <a:pPr algn="l"/>
            <a:r>
              <a:rPr lang="zh-CN" altLang="en-US" sz="1800" dirty="0" smtClean="0">
                <a:latin typeface="黑体"/>
                <a:ea typeface="黑体"/>
                <a:cs typeface="黑体"/>
              </a:rPr>
              <a:t>办公室：李兆基科技大楼</a:t>
            </a:r>
            <a:r>
              <a:rPr lang="en-US" altLang="zh-CN" sz="1800" dirty="0" smtClean="0">
                <a:latin typeface="黑体"/>
                <a:ea typeface="黑体"/>
                <a:cs typeface="黑体"/>
              </a:rPr>
              <a:t>B559</a:t>
            </a:r>
          </a:p>
        </p:txBody>
      </p:sp>
      <p:sp>
        <p:nvSpPr>
          <p:cNvPr id="19" name="TextBox 25"/>
          <p:cNvSpPr txBox="1">
            <a:spLocks/>
          </p:cNvSpPr>
          <p:nvPr/>
        </p:nvSpPr>
        <p:spPr>
          <a:xfrm>
            <a:off x="7353954" y="2268954"/>
            <a:ext cx="3390214" cy="1723549"/>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1800" dirty="0">
                <a:latin typeface="黑体"/>
                <a:ea typeface="黑体"/>
                <a:cs typeface="黑体"/>
              </a:rPr>
              <a:t>顾学雍</a:t>
            </a:r>
            <a:endParaRPr lang="en-US" altLang="zh-CN" sz="1800" dirty="0" smtClean="0">
              <a:latin typeface="黑体"/>
              <a:ea typeface="黑体"/>
              <a:cs typeface="黑体"/>
            </a:endParaRPr>
          </a:p>
          <a:p>
            <a:pPr algn="l"/>
            <a:r>
              <a:rPr lang="en-US" altLang="zh-CN" sz="1800" dirty="0" smtClean="0">
                <a:latin typeface="黑体"/>
                <a:ea typeface="黑体"/>
                <a:cs typeface="黑体"/>
              </a:rPr>
              <a:t>Email</a:t>
            </a:r>
            <a:r>
              <a:rPr lang="zh-CN" altLang="en-US" sz="1800" dirty="0" smtClean="0">
                <a:latin typeface="黑体"/>
                <a:ea typeface="黑体"/>
                <a:cs typeface="黑体"/>
              </a:rPr>
              <a:t>：</a:t>
            </a:r>
            <a:r>
              <a:rPr lang="en-US" altLang="zh-CN" sz="1800" dirty="0" smtClean="0">
                <a:hlinkClick r:id="rId6"/>
              </a:rPr>
              <a:t>benkoo@mail.tsinghua.edu.cn</a:t>
            </a:r>
            <a:endParaRPr lang="en-US" altLang="zh-CN" sz="1800" dirty="0" smtClean="0"/>
          </a:p>
          <a:p>
            <a:pPr algn="l"/>
            <a:r>
              <a:rPr lang="zh-CN" altLang="en-US" sz="1800" dirty="0" smtClean="0">
                <a:latin typeface="黑体"/>
                <a:ea typeface="黑体"/>
                <a:cs typeface="黑体"/>
              </a:rPr>
              <a:t>微信：</a:t>
            </a:r>
            <a:r>
              <a:rPr lang="en-US" altLang="zh-CN" sz="1800" dirty="0" smtClean="0">
                <a:latin typeface="黑体"/>
                <a:ea typeface="黑体"/>
                <a:cs typeface="黑体"/>
              </a:rPr>
              <a:t>koo0905</a:t>
            </a:r>
          </a:p>
          <a:p>
            <a:pPr algn="l"/>
            <a:r>
              <a:rPr lang="zh-CN" altLang="en-US" sz="1800" dirty="0" smtClean="0">
                <a:latin typeface="黑体"/>
                <a:ea typeface="黑体"/>
                <a:cs typeface="黑体"/>
              </a:rPr>
              <a:t>办公室：李兆基科技大楼</a:t>
            </a:r>
            <a:r>
              <a:rPr lang="en-US" altLang="zh-CN" sz="1800" dirty="0" smtClean="0">
                <a:latin typeface="黑体"/>
                <a:ea typeface="黑体"/>
                <a:cs typeface="黑体"/>
              </a:rPr>
              <a:t>B572</a:t>
            </a:r>
          </a:p>
        </p:txBody>
      </p:sp>
    </p:spTree>
    <p:extLst>
      <p:ext uri="{BB962C8B-B14F-4D97-AF65-F5344CB8AC3E}">
        <p14:creationId xmlns:p14="http://schemas.microsoft.com/office/powerpoint/2010/main" val="6520561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4774" y="1882817"/>
            <a:ext cx="4382453" cy="830997"/>
          </a:xfrm>
          <a:prstGeom prst="rect">
            <a:avLst/>
          </a:prstGeom>
          <a:noFill/>
        </p:spPr>
        <p:txBody>
          <a:bodyPr wrap="square" rtlCol="0">
            <a:spAutoFit/>
          </a:bodyPr>
          <a:lstStyle/>
          <a:p>
            <a:pPr algn="ctr"/>
            <a:r>
              <a:rPr lang="en-US" altLang="zh-CN" sz="4800" b="1" dirty="0">
                <a:solidFill>
                  <a:srgbClr val="3A3A3A"/>
                </a:solidFill>
                <a:latin typeface="Calibri Light" panose="020F0302020204030204" pitchFamily="34" charset="0"/>
              </a:rPr>
              <a:t>THANK YOU !</a:t>
            </a:r>
            <a:endParaRPr lang="zh-CN" altLang="en-US" sz="4800" b="1" dirty="0">
              <a:solidFill>
                <a:srgbClr val="3A3A3A"/>
              </a:solidFill>
              <a:latin typeface="Calibri Light" panose="020F0302020204030204" pitchFamily="34" charset="0"/>
            </a:endParaRPr>
          </a:p>
        </p:txBody>
      </p:sp>
      <p:cxnSp>
        <p:nvCxnSpPr>
          <p:cNvPr id="6" name="直接连接符 5"/>
          <p:cNvCxnSpPr/>
          <p:nvPr/>
        </p:nvCxnSpPr>
        <p:spPr>
          <a:xfrm>
            <a:off x="5090827" y="2668094"/>
            <a:ext cx="1671484" cy="0"/>
          </a:xfrm>
          <a:prstGeom prst="line">
            <a:avLst/>
          </a:prstGeom>
          <a:ln w="22225">
            <a:solidFill>
              <a:srgbClr val="FFC001"/>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2" y="4195205"/>
            <a:ext cx="12192000" cy="2662795"/>
          </a:xfrm>
          <a:custGeom>
            <a:avLst/>
            <a:gdLst>
              <a:gd name="connsiteX0" fmla="*/ 0 w 12192000"/>
              <a:gd name="connsiteY0" fmla="*/ 0 h 2662795"/>
              <a:gd name="connsiteX1" fmla="*/ 500336 w 12192000"/>
              <a:gd name="connsiteY1" fmla="*/ 219312 h 2662795"/>
              <a:gd name="connsiteX2" fmla="*/ 1899137 w 12192000"/>
              <a:gd name="connsiteY2" fmla="*/ 689315 h 2662795"/>
              <a:gd name="connsiteX3" fmla="*/ 3362177 w 12192000"/>
              <a:gd name="connsiteY3" fmla="*/ 576774 h 2662795"/>
              <a:gd name="connsiteX4" fmla="*/ 4501660 w 12192000"/>
              <a:gd name="connsiteY4" fmla="*/ 450165 h 2662795"/>
              <a:gd name="connsiteX5" fmla="*/ 6091309 w 12192000"/>
              <a:gd name="connsiteY5" fmla="*/ 520503 h 2662795"/>
              <a:gd name="connsiteX6" fmla="*/ 7849771 w 12192000"/>
              <a:gd name="connsiteY6" fmla="*/ 787789 h 2662795"/>
              <a:gd name="connsiteX7" fmla="*/ 9411285 w 12192000"/>
              <a:gd name="connsiteY7" fmla="*/ 801857 h 2662795"/>
              <a:gd name="connsiteX8" fmla="*/ 10944663 w 12192000"/>
              <a:gd name="connsiteY8" fmla="*/ 844060 h 2662795"/>
              <a:gd name="connsiteX9" fmla="*/ 12175491 w 12192000"/>
              <a:gd name="connsiteY9" fmla="*/ 424008 h 2662795"/>
              <a:gd name="connsiteX10" fmla="*/ 12183035 w 12192000"/>
              <a:gd name="connsiteY10" fmla="*/ 420587 h 2662795"/>
              <a:gd name="connsiteX11" fmla="*/ 12192000 w 12192000"/>
              <a:gd name="connsiteY11" fmla="*/ 420896 h 2662795"/>
              <a:gd name="connsiteX12" fmla="*/ 12192000 w 12192000"/>
              <a:gd name="connsiteY12" fmla="*/ 2662795 h 2662795"/>
              <a:gd name="connsiteX13" fmla="*/ 0 w 12192000"/>
              <a:gd name="connsiteY13" fmla="*/ 2662795 h 2662795"/>
              <a:gd name="connsiteX14" fmla="*/ 0 w 12192000"/>
              <a:gd name="connsiteY14" fmla="*/ 0 h 266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662795">
                <a:moveTo>
                  <a:pt x="0" y="0"/>
                </a:moveTo>
                <a:lnTo>
                  <a:pt x="500336" y="219312"/>
                </a:lnTo>
                <a:cubicBezTo>
                  <a:pt x="997266" y="432360"/>
                  <a:pt x="1478865" y="617218"/>
                  <a:pt x="1899137" y="689315"/>
                </a:cubicBezTo>
                <a:cubicBezTo>
                  <a:pt x="2459500" y="785444"/>
                  <a:pt x="2928423" y="616632"/>
                  <a:pt x="3362177" y="576774"/>
                </a:cubicBezTo>
                <a:cubicBezTo>
                  <a:pt x="3795931" y="536916"/>
                  <a:pt x="4046805" y="459544"/>
                  <a:pt x="4501660" y="450165"/>
                </a:cubicBezTo>
                <a:cubicBezTo>
                  <a:pt x="4956515" y="440787"/>
                  <a:pt x="5533291" y="464232"/>
                  <a:pt x="6091309" y="520503"/>
                </a:cubicBezTo>
                <a:cubicBezTo>
                  <a:pt x="6649327" y="576774"/>
                  <a:pt x="7296442" y="740897"/>
                  <a:pt x="7849771" y="787789"/>
                </a:cubicBezTo>
                <a:cubicBezTo>
                  <a:pt x="8403100" y="834681"/>
                  <a:pt x="9411285" y="801857"/>
                  <a:pt x="9411285" y="801857"/>
                </a:cubicBezTo>
                <a:cubicBezTo>
                  <a:pt x="9927100" y="811235"/>
                  <a:pt x="10478085" y="909709"/>
                  <a:pt x="10944663" y="844060"/>
                </a:cubicBezTo>
                <a:cubicBezTo>
                  <a:pt x="11352919" y="786617"/>
                  <a:pt x="12016079" y="495812"/>
                  <a:pt x="12175491" y="424008"/>
                </a:cubicBezTo>
                <a:lnTo>
                  <a:pt x="12183035" y="420587"/>
                </a:lnTo>
                <a:lnTo>
                  <a:pt x="12192000" y="420896"/>
                </a:lnTo>
                <a:lnTo>
                  <a:pt x="12192000" y="2662795"/>
                </a:lnTo>
                <a:lnTo>
                  <a:pt x="0" y="2662795"/>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28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01</a:t>
            </a:r>
            <a:endParaRPr lang="zh-CN" altLang="en-US" sz="23900" dirty="0">
              <a:solidFill>
                <a:schemeClr val="tx1">
                  <a:alpha val="3000"/>
                </a:schemeClr>
              </a:solidFill>
              <a:latin typeface="Arial Black" panose="020B0A04020102020204" pitchFamily="34" charset="0"/>
            </a:endParaRPr>
          </a:p>
        </p:txBody>
      </p:sp>
      <p:grpSp>
        <p:nvGrpSpPr>
          <p:cNvPr id="3" name="组合 2"/>
          <p:cNvGrpSpPr/>
          <p:nvPr/>
        </p:nvGrpSpPr>
        <p:grpSpPr>
          <a:xfrm>
            <a:off x="-80966" y="-19050"/>
            <a:ext cx="1443043" cy="6877051"/>
            <a:chOff x="-80966" y="-19050"/>
            <a:chExt cx="1443043" cy="6877051"/>
          </a:xfrm>
        </p:grpSpPr>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3809311" y="3009214"/>
            <a:ext cx="854721"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01</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914960" y="2639883"/>
            <a:ext cx="2967480" cy="923330"/>
          </a:xfrm>
          <a:prstGeom prst="rect">
            <a:avLst/>
          </a:prstGeom>
        </p:spPr>
        <p:txBody>
          <a:bodyPr wrap="none">
            <a:spAutoFit/>
          </a:bodyPr>
          <a:lstStyle/>
          <a:p>
            <a:pPr lvl="0" algn="ctr"/>
            <a:r>
              <a:rPr lang="zh-CN" altLang="en-US" sz="5400" b="1" dirty="0">
                <a:solidFill>
                  <a:srgbClr val="FFC001"/>
                </a:solidFill>
                <a:latin typeface="黑体" panose="02010609060101010101" pitchFamily="49" charset="-122"/>
                <a:ea typeface="黑体" panose="02010609060101010101" pitchFamily="49" charset="-122"/>
              </a:rPr>
              <a:t>课程背景</a:t>
            </a: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474356" y="4024877"/>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任意多边形 32"/>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灯片编号占位符 1"/>
          <p:cNvSpPr>
            <a:spLocks noGrp="1"/>
          </p:cNvSpPr>
          <p:nvPr>
            <p:ph type="sldNum" sz="quarter" idx="12"/>
          </p:nvPr>
        </p:nvSpPr>
        <p:spPr/>
        <p:txBody>
          <a:bodyPr vert="horz" lIns="91440" tIns="45720" rIns="91440" bIns="45720" rtlCol="0" anchor="ctr"/>
          <a:lstStyle/>
          <a:p>
            <a:fld id="{34F1E86F-CBF7-4DF7-824A-AB405C555AAE}" type="slidenum">
              <a:rPr lang="zh-CN" altLang="en-US" sz="3200">
                <a:solidFill>
                  <a:schemeClr val="bg1"/>
                </a:solidFill>
              </a:rPr>
              <a:pPr/>
              <a:t>4</a:t>
            </a:fld>
            <a:endParaRPr lang="zh-CN" altLang="en-US" sz="3200">
              <a:solidFill>
                <a:schemeClr val="bg1"/>
              </a:solidFill>
            </a:endParaRPr>
          </a:p>
        </p:txBody>
      </p:sp>
    </p:spTree>
    <p:extLst>
      <p:ext uri="{BB962C8B-B14F-4D97-AF65-F5344CB8AC3E}">
        <p14:creationId xmlns:p14="http://schemas.microsoft.com/office/powerpoint/2010/main" val="1950617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824719" y="5876874"/>
            <a:ext cx="2020149" cy="606799"/>
            <a:chOff x="5983536" y="3711931"/>
            <a:chExt cx="5806632" cy="994674"/>
          </a:xfrm>
        </p:grpSpPr>
        <p:grpSp>
          <p:nvGrpSpPr>
            <p:cNvPr id="5" name="组合 4"/>
            <p:cNvGrpSpPr/>
            <p:nvPr/>
          </p:nvGrpSpPr>
          <p:grpSpPr>
            <a:xfrm>
              <a:off x="5983536" y="3711931"/>
              <a:ext cx="5806632" cy="935680"/>
              <a:chOff x="5983536" y="3711931"/>
              <a:chExt cx="5806632" cy="935680"/>
            </a:xfrm>
          </p:grpSpPr>
          <p:sp>
            <p:nvSpPr>
              <p:cNvPr id="7" name="矩形 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6" name="直接连接符 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zh-CN" altLang="en-US" sz="3200" dirty="0" smtClean="0">
                <a:solidFill>
                  <a:srgbClr val="FF0000"/>
                </a:solidFill>
                <a:latin typeface="Arial" panose="020B0604020202020204" pitchFamily="34" charset="0"/>
              </a:rPr>
              <a:t>一个形式化语言实现一种计算模型</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145410" name="Content Placeholder 2"/>
          <p:cNvSpPr>
            <a:spLocks noGrp="1"/>
          </p:cNvSpPr>
          <p:nvPr>
            <p:ph idx="1"/>
          </p:nvPr>
        </p:nvSpPr>
        <p:spPr>
          <a:xfrm>
            <a:off x="838200" y="1325726"/>
            <a:ext cx="10515600" cy="5694833"/>
          </a:xfrm>
        </p:spPr>
        <p:txBody>
          <a:bodyPr>
            <a:noAutofit/>
          </a:bodyPr>
          <a:lstStyle/>
          <a:p>
            <a:pPr marL="342900" indent="-342900">
              <a:lnSpc>
                <a:spcPct val="110000"/>
              </a:lnSpc>
            </a:pPr>
            <a:r>
              <a:rPr lang="en-US" altLang="zh-CN" sz="3200" dirty="0"/>
              <a:t>The era of Super-Human Intelligence </a:t>
            </a:r>
            <a:endParaRPr lang="en-US" altLang="zh-CN" sz="3200" dirty="0" smtClean="0"/>
          </a:p>
          <a:p>
            <a:pPr marL="800100" lvl="1" indent="-342900">
              <a:lnSpc>
                <a:spcPct val="110000"/>
              </a:lnSpc>
            </a:pPr>
            <a:r>
              <a:rPr lang="en-US" altLang="zh-CN" dirty="0" smtClean="0"/>
              <a:t>The classification of intelligence is determined by the use of Languages</a:t>
            </a:r>
          </a:p>
          <a:p>
            <a:pPr marL="800100" lvl="1" indent="-342900">
              <a:lnSpc>
                <a:spcPct val="110000"/>
              </a:lnSpc>
            </a:pPr>
            <a:r>
              <a:rPr lang="en-US" altLang="zh-CN" dirty="0" smtClean="0"/>
              <a:t>Formal Languages has computable objects: Vocabulary, Grammar, Semantics</a:t>
            </a:r>
            <a:endParaRPr lang="en-US" altLang="zh-CN" dirty="0"/>
          </a:p>
          <a:p>
            <a:pPr marL="342900" indent="-342900">
              <a:lnSpc>
                <a:spcPct val="110000"/>
              </a:lnSpc>
            </a:pPr>
            <a:r>
              <a:rPr lang="en-US" altLang="zh-CN" sz="3200" dirty="0" smtClean="0">
                <a:solidFill>
                  <a:srgbClr val="FF0000"/>
                </a:solidFill>
              </a:rPr>
              <a:t>From Logics to Number Systems</a:t>
            </a:r>
            <a:r>
              <a:rPr lang="en-US" altLang="zh-CN" sz="3200" dirty="0" smtClean="0"/>
              <a:t>: The Workhorse of Turing Complete Computation: Arithmetic Logic Unit  </a:t>
            </a:r>
            <a:endParaRPr lang="en-US" altLang="zh-CN" sz="3200" dirty="0"/>
          </a:p>
          <a:p>
            <a:pPr marL="342900" indent="-342900">
              <a:lnSpc>
                <a:spcPct val="110000"/>
              </a:lnSpc>
            </a:pPr>
            <a:r>
              <a:rPr lang="en-US" altLang="zh-CN" sz="3200" dirty="0" smtClean="0"/>
              <a:t>Memory: The Space-Time Entanglement of Digital Circuitry</a:t>
            </a:r>
            <a:endParaRPr lang="en-US" altLang="zh-CN" sz="3200" dirty="0"/>
          </a:p>
          <a:p>
            <a:pPr marL="342900" indent="-342900">
              <a:lnSpc>
                <a:spcPct val="110000"/>
              </a:lnSpc>
            </a:pPr>
            <a:r>
              <a:rPr lang="en-US" altLang="zh-CN" sz="3200" dirty="0" smtClean="0"/>
              <a:t>Composition: The idea behind the assembly language </a:t>
            </a:r>
          </a:p>
          <a:p>
            <a:pPr marL="800100" lvl="1" indent="-342900">
              <a:lnSpc>
                <a:spcPct val="110000"/>
              </a:lnSpc>
            </a:pPr>
            <a:r>
              <a:rPr lang="en-US" altLang="zh-CN" dirty="0" smtClean="0"/>
              <a:t>From Binary Notation to Human Mnemonics</a:t>
            </a:r>
            <a:endParaRPr lang="en-US" altLang="zh-CN" dirty="0"/>
          </a:p>
        </p:txBody>
      </p:sp>
      <p:pic>
        <p:nvPicPr>
          <p:cNvPr id="9" name="Picture 8"/>
          <p:cNvPicPr>
            <a:picLocks noChangeAspect="1"/>
          </p:cNvPicPr>
          <p:nvPr/>
        </p:nvPicPr>
        <p:blipFill>
          <a:blip r:embed="rId2"/>
          <a:stretch>
            <a:fillRect/>
          </a:stretch>
        </p:blipFill>
        <p:spPr>
          <a:xfrm>
            <a:off x="10224434" y="4610761"/>
            <a:ext cx="1252330" cy="1066800"/>
          </a:xfrm>
          <a:prstGeom prst="rect">
            <a:avLst/>
          </a:prstGeom>
        </p:spPr>
      </p:pic>
      <p:pic>
        <p:nvPicPr>
          <p:cNvPr id="11" name="Picture 10"/>
          <p:cNvPicPr>
            <a:picLocks noChangeAspect="1"/>
          </p:cNvPicPr>
          <p:nvPr/>
        </p:nvPicPr>
        <p:blipFill>
          <a:blip r:embed="rId3"/>
          <a:stretch>
            <a:fillRect/>
          </a:stretch>
        </p:blipFill>
        <p:spPr>
          <a:xfrm>
            <a:off x="8307700" y="234661"/>
            <a:ext cx="3292028" cy="1720350"/>
          </a:xfrm>
          <a:prstGeom prst="rect">
            <a:avLst/>
          </a:prstGeom>
        </p:spPr>
      </p:pic>
    </p:spTree>
    <p:extLst>
      <p:ext uri="{BB962C8B-B14F-4D97-AF65-F5344CB8AC3E}">
        <p14:creationId xmlns:p14="http://schemas.microsoft.com/office/powerpoint/2010/main" val="468186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432691" y="5876874"/>
            <a:ext cx="1412177" cy="606799"/>
            <a:chOff x="5983536" y="3711931"/>
            <a:chExt cx="5806632" cy="994674"/>
          </a:xfrm>
        </p:grpSpPr>
        <p:grpSp>
          <p:nvGrpSpPr>
            <p:cNvPr id="33" name="组合 32"/>
            <p:cNvGrpSpPr/>
            <p:nvPr/>
          </p:nvGrpSpPr>
          <p:grpSpPr>
            <a:xfrm>
              <a:off x="5983536" y="3711931"/>
              <a:ext cx="5806632" cy="935680"/>
              <a:chOff x="5983536" y="3711931"/>
              <a:chExt cx="5806632" cy="935680"/>
            </a:xfrm>
          </p:grpSpPr>
          <p:sp>
            <p:nvSpPr>
              <p:cNvPr id="35" name="矩形 34"/>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矩形 35"/>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4" name="直接连接符 33"/>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a:xfrm>
            <a:off x="8984901" y="5868957"/>
            <a:ext cx="2743200" cy="365125"/>
          </a:xfrm>
        </p:spPr>
        <p:txBody>
          <a:bodyPr vert="horz" lIns="91440" tIns="45720" rIns="91440" bIns="45720" rtlCol="0" anchor="ctr"/>
          <a:lstStyle/>
          <a:p>
            <a:fld id="{34F1E86F-CBF7-4DF7-824A-AB405C555AAE}" type="slidenum">
              <a:rPr lang="zh-CN" altLang="en-US" sz="3200">
                <a:solidFill>
                  <a:schemeClr val="bg1"/>
                </a:solidFill>
              </a:rPr>
              <a:pPr/>
              <a:t>6</a:t>
            </a:fld>
            <a:endParaRPr lang="zh-CN" altLang="en-US" sz="3200" dirty="0">
              <a:solidFill>
                <a:schemeClr val="bg1"/>
              </a:solidFill>
            </a:endParaRPr>
          </a:p>
        </p:txBody>
      </p:sp>
      <p:sp>
        <p:nvSpPr>
          <p:cNvPr id="18"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文本框 19"/>
          <p:cNvSpPr txBox="1"/>
          <p:nvPr/>
        </p:nvSpPr>
        <p:spPr>
          <a:xfrm>
            <a:off x="1015998" y="403949"/>
            <a:ext cx="10353041" cy="584775"/>
          </a:xfrm>
          <a:prstGeom prst="rect">
            <a:avLst/>
          </a:prstGeom>
          <a:noFill/>
        </p:spPr>
        <p:txBody>
          <a:bodyPr wrap="square" rtlCol="0">
            <a:spAutoFit/>
          </a:bodyPr>
          <a:lstStyle/>
          <a:p>
            <a:r>
              <a:rPr lang="zh-CN" altLang="en-US" sz="3200" dirty="0" smtClean="0">
                <a:latin typeface="Arial" panose="020B0604020202020204" pitchFamily="34" charset="0"/>
              </a:rPr>
              <a:t>现代计算系统是多层形式化语言的迭代结构</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3" name="Group 3"/>
          <p:cNvGrpSpPr>
            <a:grpSpLocks/>
          </p:cNvGrpSpPr>
          <p:nvPr/>
        </p:nvGrpSpPr>
        <p:grpSpPr bwMode="auto">
          <a:xfrm>
            <a:off x="2516628" y="3349948"/>
            <a:ext cx="6430962" cy="706437"/>
            <a:chOff x="833" y="1955"/>
            <a:chExt cx="4051" cy="445"/>
          </a:xfrm>
        </p:grpSpPr>
        <p:sp>
          <p:nvSpPr>
            <p:cNvPr id="24" name="Rectangle 4"/>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25" name="Rectangle 5"/>
            <p:cNvSpPr>
              <a:spLocks noChangeArrowheads="1"/>
            </p:cNvSpPr>
            <p:nvPr/>
          </p:nvSpPr>
          <p:spPr bwMode="auto">
            <a:xfrm>
              <a:off x="2590" y="2065"/>
              <a:ext cx="377" cy="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Assembler</a:t>
              </a:r>
              <a:endParaRPr lang="en-US" altLang="zh-CN"/>
            </a:p>
          </p:txBody>
        </p:sp>
        <p:sp>
          <p:nvSpPr>
            <p:cNvPr id="26" name="Freeform 6"/>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3"/>
                <a:gd name="T124" fmla="*/ 0 h 140"/>
                <a:gd name="T125" fmla="*/ 483 w 483"/>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7" name="Rectangle 7"/>
            <p:cNvSpPr>
              <a:spLocks noChangeArrowheads="1"/>
            </p:cNvSpPr>
            <p:nvPr/>
          </p:nvSpPr>
          <p:spPr bwMode="auto">
            <a:xfrm>
              <a:off x="2626" y="2268"/>
              <a:ext cx="316"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 6</a:t>
              </a:r>
              <a:endParaRPr lang="en-US" altLang="zh-CN"/>
            </a:p>
          </p:txBody>
        </p:sp>
        <p:sp>
          <p:nvSpPr>
            <p:cNvPr id="28" name="Freeform 8"/>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 name="T12" fmla="*/ 0 w 4028"/>
                <a:gd name="T13" fmla="*/ 0 h 404"/>
                <a:gd name="T14" fmla="*/ 4028 w 4028"/>
                <a:gd name="T15" fmla="*/ 404 h 404"/>
              </a:gdLst>
              <a:ahLst/>
              <a:cxnLst>
                <a:cxn ang="T8">
                  <a:pos x="T0" y="T1"/>
                </a:cxn>
                <a:cxn ang="T9">
                  <a:pos x="T2" y="T3"/>
                </a:cxn>
                <a:cxn ang="T10">
                  <a:pos x="T4" y="T5"/>
                </a:cxn>
                <a:cxn ang="T11">
                  <a:pos x="T6" y="T7"/>
                </a:cxn>
              </a:cxnLst>
              <a:rect l="T12" t="T13" r="T14" b="T15"/>
              <a:pathLst>
                <a:path w="4028" h="404">
                  <a:moveTo>
                    <a:pt x="0" y="404"/>
                  </a:moveTo>
                  <a:lnTo>
                    <a:pt x="0" y="232"/>
                  </a:lnTo>
                  <a:lnTo>
                    <a:pt x="4028" y="232"/>
                  </a:lnTo>
                  <a:lnTo>
                    <a:pt x="4028" y="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9" name="Freeform 9"/>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 name="T12" fmla="*/ 0 w 47"/>
                <a:gd name="T13" fmla="*/ 0 h 47"/>
                <a:gd name="T14" fmla="*/ 47 w 47"/>
                <a:gd name="T15" fmla="*/ 47 h 47"/>
              </a:gdLst>
              <a:ahLst/>
              <a:cxnLst>
                <a:cxn ang="T8">
                  <a:pos x="T0" y="T1"/>
                </a:cxn>
                <a:cxn ang="T9">
                  <a:pos x="T2" y="T3"/>
                </a:cxn>
                <a:cxn ang="T10">
                  <a:pos x="T4" y="T5"/>
                </a:cxn>
                <a:cxn ang="T11">
                  <a:pos x="T6" y="T7"/>
                </a:cxn>
              </a:cxnLst>
              <a:rect l="T12" t="T13" r="T14" b="T15"/>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0" name="Group 10"/>
          <p:cNvGrpSpPr>
            <a:grpSpLocks/>
          </p:cNvGrpSpPr>
          <p:nvPr/>
        </p:nvGrpSpPr>
        <p:grpSpPr bwMode="auto">
          <a:xfrm>
            <a:off x="3975540" y="1481460"/>
            <a:ext cx="1195388" cy="1017588"/>
            <a:chOff x="1752" y="778"/>
            <a:chExt cx="753" cy="641"/>
          </a:xfrm>
        </p:grpSpPr>
        <p:sp>
          <p:nvSpPr>
            <p:cNvPr id="31" name="Rectangle 11"/>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40" name="Rectangle 12"/>
            <p:cNvSpPr>
              <a:spLocks noChangeArrowheads="1"/>
            </p:cNvSpPr>
            <p:nvPr/>
          </p:nvSpPr>
          <p:spPr bwMode="auto">
            <a:xfrm>
              <a:off x="1804" y="984"/>
              <a:ext cx="663"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H.L. Language</a:t>
              </a:r>
              <a:endParaRPr lang="en-US" altLang="zh-CN"/>
            </a:p>
          </p:txBody>
        </p:sp>
        <p:sp>
          <p:nvSpPr>
            <p:cNvPr id="41" name="Rectangle 13"/>
            <p:cNvSpPr>
              <a:spLocks noChangeArrowheads="1"/>
            </p:cNvSpPr>
            <p:nvPr/>
          </p:nvSpPr>
          <p:spPr bwMode="auto">
            <a:xfrm>
              <a:off x="2093" y="1115"/>
              <a:ext cx="69"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&amp;</a:t>
              </a:r>
              <a:endParaRPr lang="en-US" altLang="zh-CN"/>
            </a:p>
          </p:txBody>
        </p:sp>
        <p:sp>
          <p:nvSpPr>
            <p:cNvPr id="42" name="Rectangle 14"/>
            <p:cNvSpPr>
              <a:spLocks noChangeArrowheads="1"/>
            </p:cNvSpPr>
            <p:nvPr/>
          </p:nvSpPr>
          <p:spPr bwMode="auto">
            <a:xfrm>
              <a:off x="1798" y="1247"/>
              <a:ext cx="678"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Operating Sys.</a:t>
              </a:r>
              <a:endParaRPr lang="en-US" altLang="zh-CN"/>
            </a:p>
          </p:txBody>
        </p:sp>
        <p:sp>
          <p:nvSpPr>
            <p:cNvPr id="43" name="Rectangle 15"/>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44" name="Rectangle 16"/>
            <p:cNvSpPr>
              <a:spLocks noChangeArrowheads="1"/>
            </p:cNvSpPr>
            <p:nvPr/>
          </p:nvSpPr>
          <p:spPr bwMode="auto">
            <a:xfrm>
              <a:off x="1813" y="804"/>
              <a:ext cx="610" cy="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nvGrpSpPr>
          <p:cNvPr id="45" name="Group 17"/>
          <p:cNvGrpSpPr>
            <a:grpSpLocks/>
          </p:cNvGrpSpPr>
          <p:nvPr/>
        </p:nvGrpSpPr>
        <p:grpSpPr bwMode="auto">
          <a:xfrm>
            <a:off x="5183628" y="1770385"/>
            <a:ext cx="1039812" cy="533400"/>
            <a:chOff x="2332" y="1488"/>
            <a:chExt cx="655" cy="336"/>
          </a:xfrm>
        </p:grpSpPr>
        <p:sp>
          <p:nvSpPr>
            <p:cNvPr id="46" name="Rectangle 18"/>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47" name="Rectangle 19"/>
            <p:cNvSpPr>
              <a:spLocks noChangeArrowheads="1"/>
            </p:cNvSpPr>
            <p:nvPr/>
          </p:nvSpPr>
          <p:spPr bwMode="auto">
            <a:xfrm>
              <a:off x="2461" y="1488"/>
              <a:ext cx="416"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Compiler</a:t>
              </a:r>
              <a:endParaRPr lang="en-US" altLang="zh-CN"/>
            </a:p>
          </p:txBody>
        </p:sp>
        <p:sp>
          <p:nvSpPr>
            <p:cNvPr id="48" name="Rectangle 20"/>
            <p:cNvSpPr>
              <a:spLocks noChangeArrowheads="1"/>
            </p:cNvSpPr>
            <p:nvPr/>
          </p:nvSpPr>
          <p:spPr bwMode="auto">
            <a:xfrm>
              <a:off x="2392" y="1738"/>
              <a:ext cx="536"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Chapters 10 - 11</a:t>
              </a:r>
              <a:endParaRPr lang="en-US" altLang="zh-CN"/>
            </a:p>
          </p:txBody>
        </p:sp>
        <p:sp>
          <p:nvSpPr>
            <p:cNvPr id="49" name="Line 21"/>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0" name="Freeform 22"/>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51" name="Group 23"/>
          <p:cNvGrpSpPr>
            <a:grpSpLocks/>
          </p:cNvGrpSpPr>
          <p:nvPr/>
        </p:nvGrpSpPr>
        <p:grpSpPr bwMode="auto">
          <a:xfrm>
            <a:off x="7406128" y="2368873"/>
            <a:ext cx="1285875" cy="538162"/>
            <a:chOff x="3913" y="1337"/>
            <a:chExt cx="810" cy="339"/>
          </a:xfrm>
        </p:grpSpPr>
        <p:sp>
          <p:nvSpPr>
            <p:cNvPr id="52" name="Rectangle 24"/>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53" name="Rectangle 25"/>
            <p:cNvSpPr>
              <a:spLocks noChangeArrowheads="1"/>
            </p:cNvSpPr>
            <p:nvPr/>
          </p:nvSpPr>
          <p:spPr bwMode="auto">
            <a:xfrm>
              <a:off x="3997" y="1337"/>
              <a:ext cx="640"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VM Translator</a:t>
              </a:r>
              <a:endParaRPr lang="en-US" altLang="zh-CN"/>
            </a:p>
          </p:txBody>
        </p:sp>
        <p:sp>
          <p:nvSpPr>
            <p:cNvPr id="54" name="Freeform 26"/>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8"/>
                <a:gd name="T130" fmla="*/ 0 h 142"/>
                <a:gd name="T131" fmla="*/ 558 w 558"/>
                <a:gd name="T132" fmla="*/ 142 h 1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55" name="Rectangle 27"/>
            <p:cNvSpPr>
              <a:spLocks noChangeArrowheads="1"/>
            </p:cNvSpPr>
            <p:nvPr/>
          </p:nvSpPr>
          <p:spPr bwMode="auto">
            <a:xfrm>
              <a:off x="4004" y="1563"/>
              <a:ext cx="456"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Chapters 7 - 8</a:t>
              </a:r>
              <a:endParaRPr lang="en-US" altLang="zh-CN"/>
            </a:p>
          </p:txBody>
        </p:sp>
        <p:sp>
          <p:nvSpPr>
            <p:cNvPr id="56" name="Line 28"/>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7" name="Freeform 29"/>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58" name="Group 30"/>
          <p:cNvGrpSpPr>
            <a:grpSpLocks/>
          </p:cNvGrpSpPr>
          <p:nvPr/>
        </p:nvGrpSpPr>
        <p:grpSpPr bwMode="auto">
          <a:xfrm>
            <a:off x="3151628" y="4250060"/>
            <a:ext cx="1192212" cy="746125"/>
            <a:chOff x="1233" y="2522"/>
            <a:chExt cx="751" cy="470"/>
          </a:xfrm>
        </p:grpSpPr>
        <p:sp>
          <p:nvSpPr>
            <p:cNvPr id="59" name="Rectangle 31"/>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60" name="Rectangle 32"/>
            <p:cNvSpPr>
              <a:spLocks noChangeArrowheads="1"/>
            </p:cNvSpPr>
            <p:nvPr/>
          </p:nvSpPr>
          <p:spPr bwMode="auto">
            <a:xfrm>
              <a:off x="1355" y="2527"/>
              <a:ext cx="453"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Computer</a:t>
              </a:r>
              <a:endParaRPr lang="en-US" altLang="zh-CN"/>
            </a:p>
          </p:txBody>
        </p:sp>
        <p:sp>
          <p:nvSpPr>
            <p:cNvPr id="61" name="Rectangle 33"/>
            <p:cNvSpPr>
              <a:spLocks noChangeArrowheads="1"/>
            </p:cNvSpPr>
            <p:nvPr/>
          </p:nvSpPr>
          <p:spPr bwMode="auto">
            <a:xfrm>
              <a:off x="1355" y="2642"/>
              <a:ext cx="564"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Architecture</a:t>
              </a:r>
              <a:endParaRPr lang="en-US" altLang="zh-CN"/>
            </a:p>
          </p:txBody>
        </p:sp>
        <p:sp>
          <p:nvSpPr>
            <p:cNvPr id="62" name="Freeform 34"/>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0"/>
                <a:gd name="T130" fmla="*/ 0 h 140"/>
                <a:gd name="T131" fmla="*/ 580 w 580"/>
                <a:gd name="T132" fmla="*/ 140 h 1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3" name="Rectangle 35"/>
            <p:cNvSpPr>
              <a:spLocks noChangeArrowheads="1"/>
            </p:cNvSpPr>
            <p:nvPr/>
          </p:nvSpPr>
          <p:spPr bwMode="auto">
            <a:xfrm>
              <a:off x="1359" y="2881"/>
              <a:ext cx="476"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Chapters  4 - 5</a:t>
              </a:r>
              <a:endParaRPr lang="en-US" altLang="zh-CN"/>
            </a:p>
          </p:txBody>
        </p:sp>
        <p:sp>
          <p:nvSpPr>
            <p:cNvPr id="64" name="Line 36"/>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65" name="Freeform 37"/>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66" name="Group 38"/>
          <p:cNvGrpSpPr>
            <a:grpSpLocks/>
          </p:cNvGrpSpPr>
          <p:nvPr/>
        </p:nvGrpSpPr>
        <p:grpSpPr bwMode="auto">
          <a:xfrm>
            <a:off x="5536053" y="4910460"/>
            <a:ext cx="1182687" cy="512763"/>
            <a:chOff x="2735" y="2938"/>
            <a:chExt cx="745" cy="323"/>
          </a:xfrm>
        </p:grpSpPr>
        <p:sp>
          <p:nvSpPr>
            <p:cNvPr id="67" name="Rectangle 39"/>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68" name="Rectangle 40"/>
            <p:cNvSpPr>
              <a:spLocks noChangeArrowheads="1"/>
            </p:cNvSpPr>
            <p:nvPr/>
          </p:nvSpPr>
          <p:spPr bwMode="auto">
            <a:xfrm>
              <a:off x="2841" y="2946"/>
              <a:ext cx="497"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Gate Logic</a:t>
              </a:r>
              <a:endParaRPr lang="en-US" altLang="zh-CN"/>
            </a:p>
          </p:txBody>
        </p:sp>
        <p:sp>
          <p:nvSpPr>
            <p:cNvPr id="69" name="Freeform 41"/>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2"/>
                <a:gd name="T136" fmla="*/ 0 h 82"/>
                <a:gd name="T137" fmla="*/ 602 w 602"/>
                <a:gd name="T138" fmla="*/ 82 h 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 name="Rectangle 42"/>
            <p:cNvSpPr>
              <a:spLocks noChangeArrowheads="1"/>
            </p:cNvSpPr>
            <p:nvPr/>
          </p:nvSpPr>
          <p:spPr bwMode="auto">
            <a:xfrm>
              <a:off x="2851" y="3175"/>
              <a:ext cx="476"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Chapters  1 - 3</a:t>
              </a:r>
              <a:endParaRPr lang="en-US" altLang="zh-CN"/>
            </a:p>
          </p:txBody>
        </p:sp>
        <p:sp>
          <p:nvSpPr>
            <p:cNvPr id="71" name="Line 43"/>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2" name="Freeform 44"/>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3" name="Group 45"/>
          <p:cNvGrpSpPr>
            <a:grpSpLocks/>
          </p:cNvGrpSpPr>
          <p:nvPr/>
        </p:nvGrpSpPr>
        <p:grpSpPr bwMode="auto">
          <a:xfrm>
            <a:off x="7914128" y="5286698"/>
            <a:ext cx="2347912" cy="833437"/>
            <a:chOff x="4233" y="3175"/>
            <a:chExt cx="1479" cy="525"/>
          </a:xfrm>
        </p:grpSpPr>
        <p:sp>
          <p:nvSpPr>
            <p:cNvPr id="74" name="Rectangle 46"/>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75" name="Rectangle 47"/>
            <p:cNvSpPr>
              <a:spLocks noChangeArrowheads="1"/>
            </p:cNvSpPr>
            <p:nvPr/>
          </p:nvSpPr>
          <p:spPr bwMode="auto">
            <a:xfrm>
              <a:off x="4345" y="3175"/>
              <a:ext cx="426"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Electrical</a:t>
              </a:r>
              <a:endParaRPr lang="en-US" altLang="zh-CN"/>
            </a:p>
          </p:txBody>
        </p:sp>
        <p:sp>
          <p:nvSpPr>
            <p:cNvPr id="76" name="Rectangle 48"/>
            <p:cNvSpPr>
              <a:spLocks noChangeArrowheads="1"/>
            </p:cNvSpPr>
            <p:nvPr/>
          </p:nvSpPr>
          <p:spPr bwMode="auto">
            <a:xfrm>
              <a:off x="4345" y="3290"/>
              <a:ext cx="556"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Engineering</a:t>
              </a:r>
              <a:endParaRPr lang="en-US" altLang="zh-CN"/>
            </a:p>
          </p:txBody>
        </p:sp>
        <p:sp>
          <p:nvSpPr>
            <p:cNvPr id="77" name="Freeform 49"/>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8" name="Freeform 50"/>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9" name="Freeform 51"/>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a:p>
          </p:txBody>
        </p:sp>
        <p:sp>
          <p:nvSpPr>
            <p:cNvPr id="80" name="Rectangle 52"/>
            <p:cNvSpPr>
              <a:spLocks noChangeArrowheads="1"/>
            </p:cNvSpPr>
            <p:nvPr/>
          </p:nvSpPr>
          <p:spPr bwMode="auto">
            <a:xfrm>
              <a:off x="5141" y="3394"/>
              <a:ext cx="362"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sp>
          <p:nvSpPr>
            <p:cNvPr id="81" name="Line 53"/>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2" name="Freeform 54"/>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83" name="Group 55"/>
          <p:cNvGrpSpPr>
            <a:grpSpLocks/>
          </p:cNvGrpSpPr>
          <p:nvPr/>
        </p:nvGrpSpPr>
        <p:grpSpPr bwMode="auto">
          <a:xfrm>
            <a:off x="6210740" y="199263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85" name="Rectangle 57"/>
            <p:cNvSpPr>
              <a:spLocks noChangeArrowheads="1"/>
            </p:cNvSpPr>
            <p:nvPr/>
          </p:nvSpPr>
          <p:spPr bwMode="auto">
            <a:xfrm>
              <a:off x="3390" y="1372"/>
              <a:ext cx="299"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Virtual</a:t>
              </a:r>
              <a:endParaRPr lang="en-US" altLang="zh-CN"/>
            </a:p>
          </p:txBody>
        </p:sp>
        <p:sp>
          <p:nvSpPr>
            <p:cNvPr id="86" name="Rectangle 58"/>
            <p:cNvSpPr>
              <a:spLocks noChangeArrowheads="1"/>
            </p:cNvSpPr>
            <p:nvPr/>
          </p:nvSpPr>
          <p:spPr bwMode="auto">
            <a:xfrm>
              <a:off x="3348" y="1503"/>
              <a:ext cx="384"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Machine</a:t>
              </a:r>
              <a:endParaRPr lang="en-US" altLang="zh-CN"/>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88" name="Rectangle 60"/>
            <p:cNvSpPr>
              <a:spLocks noChangeArrowheads="1"/>
            </p:cNvSpPr>
            <p:nvPr/>
          </p:nvSpPr>
          <p:spPr bwMode="auto">
            <a:xfrm>
              <a:off x="3220" y="1126"/>
              <a:ext cx="610" cy="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nvGrpSpPr>
          <p:cNvPr id="89" name="Group 61"/>
          <p:cNvGrpSpPr>
            <a:grpSpLocks/>
          </p:cNvGrpSpPr>
          <p:nvPr/>
        </p:nvGrpSpPr>
        <p:grpSpPr bwMode="auto">
          <a:xfrm>
            <a:off x="7374378" y="1294135"/>
            <a:ext cx="2511425" cy="2225675"/>
            <a:chOff x="3893" y="660"/>
            <a:chExt cx="1582" cy="1402"/>
          </a:xfrm>
        </p:grpSpPr>
        <p:grpSp>
          <p:nvGrpSpPr>
            <p:cNvPr id="90" name="Group 62"/>
            <p:cNvGrpSpPr>
              <a:grpSpLocks/>
            </p:cNvGrpSpPr>
            <p:nvPr/>
          </p:nvGrpSpPr>
          <p:grpSpPr bwMode="auto">
            <a:xfrm>
              <a:off x="3893" y="660"/>
              <a:ext cx="810" cy="401"/>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07"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1"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hierarchy</a:t>
                </a:r>
                <a:endParaRPr lang="en-US" altLang="zh-CN">
                  <a:solidFill>
                    <a:srgbClr val="990000"/>
                  </a:solidFill>
                </a:endParaRPr>
              </a:p>
            </p:txBody>
          </p:sp>
        </p:grpSp>
        <p:grpSp>
          <p:nvGrpSpPr>
            <p:cNvPr id="91" name="Group 66"/>
            <p:cNvGrpSpPr>
              <a:grpSpLocks/>
            </p:cNvGrpSpPr>
            <p:nvPr/>
          </p:nvGrpSpPr>
          <p:grpSpPr bwMode="auto">
            <a:xfrm>
              <a:off x="4723" y="1421"/>
              <a:ext cx="752" cy="641"/>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3" name="Rectangle 68"/>
              <p:cNvSpPr>
                <a:spLocks noChangeArrowheads="1"/>
              </p:cNvSpPr>
              <p:nvPr/>
            </p:nvSpPr>
            <p:spPr bwMode="auto">
              <a:xfrm>
                <a:off x="4879" y="1692"/>
                <a:ext cx="452"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Assembly</a:t>
                </a:r>
                <a:endParaRPr lang="en-US" altLang="zh-CN"/>
              </a:p>
            </p:txBody>
          </p:sp>
          <p:sp>
            <p:nvSpPr>
              <p:cNvPr id="94" name="Rectangle 69"/>
              <p:cNvSpPr>
                <a:spLocks noChangeArrowheads="1"/>
              </p:cNvSpPr>
              <p:nvPr/>
            </p:nvSpPr>
            <p:spPr bwMode="auto">
              <a:xfrm>
                <a:off x="4878" y="1824"/>
                <a:ext cx="454"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Language</a:t>
                </a:r>
                <a:endParaRPr lang="en-US" altLang="zh-CN"/>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6" name="Rectangle 71"/>
              <p:cNvSpPr>
                <a:spLocks noChangeArrowheads="1"/>
              </p:cNvSpPr>
              <p:nvPr/>
            </p:nvSpPr>
            <p:spPr bwMode="auto">
              <a:xfrm>
                <a:off x="4783" y="1447"/>
                <a:ext cx="610" cy="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grpSp>
        <p:nvGrpSpPr>
          <p:cNvPr id="100" name="Group 72"/>
          <p:cNvGrpSpPr>
            <a:grpSpLocks/>
          </p:cNvGrpSpPr>
          <p:nvPr/>
        </p:nvGrpSpPr>
        <p:grpSpPr bwMode="auto">
          <a:xfrm>
            <a:off x="1956240" y="4056385"/>
            <a:ext cx="2019300" cy="2017713"/>
            <a:chOff x="480" y="2400"/>
            <a:chExt cx="1272" cy="1271"/>
          </a:xfrm>
        </p:grpSpPr>
        <p:grpSp>
          <p:nvGrpSpPr>
            <p:cNvPr id="101" name="Group 73"/>
            <p:cNvGrpSpPr>
              <a:grpSpLocks/>
            </p:cNvGrpSpPr>
            <p:nvPr/>
          </p:nvGrpSpPr>
          <p:grpSpPr bwMode="auto">
            <a:xfrm>
              <a:off x="942" y="3294"/>
              <a:ext cx="810" cy="377"/>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48"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1"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hierarchy</a:t>
                </a:r>
                <a:endParaRPr lang="en-US" altLang="zh-CN">
                  <a:solidFill>
                    <a:srgbClr val="990000"/>
                  </a:solidFill>
                </a:endParaRPr>
              </a:p>
            </p:txBody>
          </p:sp>
        </p:grpSp>
        <p:grpSp>
          <p:nvGrpSpPr>
            <p:cNvPr id="102" name="Group 77"/>
            <p:cNvGrpSpPr>
              <a:grpSpLocks/>
            </p:cNvGrpSpPr>
            <p:nvPr/>
          </p:nvGrpSpPr>
          <p:grpSpPr bwMode="auto">
            <a:xfrm>
              <a:off x="480" y="2400"/>
              <a:ext cx="753" cy="641"/>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4" name="Rectangle 79"/>
              <p:cNvSpPr>
                <a:spLocks noChangeArrowheads="1"/>
              </p:cNvSpPr>
              <p:nvPr/>
            </p:nvSpPr>
            <p:spPr bwMode="auto">
              <a:xfrm>
                <a:off x="668" y="2672"/>
                <a:ext cx="384"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Machine</a:t>
                </a:r>
                <a:endParaRPr lang="en-US" altLang="zh-CN"/>
              </a:p>
            </p:txBody>
          </p:sp>
          <p:sp>
            <p:nvSpPr>
              <p:cNvPr id="105" name="Rectangle 80"/>
              <p:cNvSpPr>
                <a:spLocks noChangeArrowheads="1"/>
              </p:cNvSpPr>
              <p:nvPr/>
            </p:nvSpPr>
            <p:spPr bwMode="auto">
              <a:xfrm>
                <a:off x="635" y="2803"/>
                <a:ext cx="454"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Language</a:t>
                </a:r>
                <a:endParaRPr lang="en-US" altLang="zh-CN"/>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7" name="Rectangle 82"/>
              <p:cNvSpPr>
                <a:spLocks noChangeArrowheads="1"/>
              </p:cNvSpPr>
              <p:nvPr/>
            </p:nvSpPr>
            <p:spPr bwMode="auto">
              <a:xfrm>
                <a:off x="541" y="2428"/>
                <a:ext cx="610" cy="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grpSp>
        <p:nvGrpSpPr>
          <p:cNvPr id="111" name="Group 83"/>
          <p:cNvGrpSpPr>
            <a:grpSpLocks/>
          </p:cNvGrpSpPr>
          <p:nvPr/>
        </p:nvGrpSpPr>
        <p:grpSpPr bwMode="auto">
          <a:xfrm>
            <a:off x="4343840" y="4565973"/>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13" name="Rectangle 85"/>
            <p:cNvSpPr>
              <a:spLocks noChangeArrowheads="1"/>
            </p:cNvSpPr>
            <p:nvPr/>
          </p:nvSpPr>
          <p:spPr bwMode="auto">
            <a:xfrm>
              <a:off x="2144" y="2992"/>
              <a:ext cx="436"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Hardware</a:t>
              </a:r>
              <a:endParaRPr lang="en-US" altLang="zh-CN"/>
            </a:p>
          </p:txBody>
        </p:sp>
        <p:sp>
          <p:nvSpPr>
            <p:cNvPr id="114" name="Rectangle 86"/>
            <p:cNvSpPr>
              <a:spLocks noChangeArrowheads="1"/>
            </p:cNvSpPr>
            <p:nvPr/>
          </p:nvSpPr>
          <p:spPr bwMode="auto">
            <a:xfrm>
              <a:off x="2169" y="3124"/>
              <a:ext cx="389"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Platform</a:t>
              </a:r>
              <a:endParaRPr lang="en-US" altLang="zh-CN"/>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16" name="Rectangle 88"/>
            <p:cNvSpPr>
              <a:spLocks noChangeArrowheads="1"/>
            </p:cNvSpPr>
            <p:nvPr/>
          </p:nvSpPr>
          <p:spPr bwMode="auto">
            <a:xfrm>
              <a:off x="2044" y="2747"/>
              <a:ext cx="610" cy="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nvGrpSpPr>
          <p:cNvPr id="117" name="Group 89"/>
          <p:cNvGrpSpPr>
            <a:grpSpLocks/>
          </p:cNvGrpSpPr>
          <p:nvPr/>
        </p:nvGrpSpPr>
        <p:grpSpPr bwMode="auto">
          <a:xfrm>
            <a:off x="6718740" y="5073973"/>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19" name="Rectangle 91"/>
            <p:cNvSpPr>
              <a:spLocks noChangeArrowheads="1"/>
            </p:cNvSpPr>
            <p:nvPr/>
          </p:nvSpPr>
          <p:spPr bwMode="auto">
            <a:xfrm>
              <a:off x="3677" y="3313"/>
              <a:ext cx="363"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Chips &amp;</a:t>
              </a:r>
              <a:endParaRPr lang="en-US" altLang="zh-CN"/>
            </a:p>
          </p:txBody>
        </p:sp>
        <p:sp>
          <p:nvSpPr>
            <p:cNvPr id="120" name="Rectangle 92"/>
            <p:cNvSpPr>
              <a:spLocks noChangeArrowheads="1"/>
            </p:cNvSpPr>
            <p:nvPr/>
          </p:nvSpPr>
          <p:spPr bwMode="auto">
            <a:xfrm>
              <a:off x="3588" y="3444"/>
              <a:ext cx="550"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Logic Gates</a:t>
              </a:r>
              <a:endParaRPr lang="en-US" altLang="zh-CN"/>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22" name="Rectangle 94"/>
            <p:cNvSpPr>
              <a:spLocks noChangeArrowheads="1"/>
            </p:cNvSpPr>
            <p:nvPr/>
          </p:nvSpPr>
          <p:spPr bwMode="auto">
            <a:xfrm>
              <a:off x="3540" y="3067"/>
              <a:ext cx="610" cy="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nvGrpSpPr>
          <p:cNvPr id="123" name="Group 95"/>
          <p:cNvGrpSpPr>
            <a:grpSpLocks/>
          </p:cNvGrpSpPr>
          <p:nvPr/>
        </p:nvGrpSpPr>
        <p:grpSpPr bwMode="auto">
          <a:xfrm>
            <a:off x="1453003" y="1252860"/>
            <a:ext cx="2522537" cy="798513"/>
            <a:chOff x="163" y="634"/>
            <a:chExt cx="1589" cy="503"/>
          </a:xfrm>
        </p:grpSpPr>
        <p:sp>
          <p:nvSpPr>
            <p:cNvPr id="124" name="Freeform 96"/>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5" name="Freeform 97"/>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26" name="Freeform 98"/>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a:p>
          </p:txBody>
        </p:sp>
        <p:sp>
          <p:nvSpPr>
            <p:cNvPr id="127" name="Rectangle 99"/>
            <p:cNvSpPr>
              <a:spLocks noChangeArrowheads="1"/>
            </p:cNvSpPr>
            <p:nvPr/>
          </p:nvSpPr>
          <p:spPr bwMode="auto">
            <a:xfrm>
              <a:off x="389" y="741"/>
              <a:ext cx="325"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Human</a:t>
              </a:r>
              <a:endParaRPr lang="en-US" altLang="zh-CN"/>
            </a:p>
          </p:txBody>
        </p:sp>
        <p:sp>
          <p:nvSpPr>
            <p:cNvPr id="128" name="Rectangle 100"/>
            <p:cNvSpPr>
              <a:spLocks noChangeArrowheads="1"/>
            </p:cNvSpPr>
            <p:nvPr/>
          </p:nvSpPr>
          <p:spPr bwMode="auto">
            <a:xfrm>
              <a:off x="363" y="856"/>
              <a:ext cx="386"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Thought</a:t>
              </a:r>
              <a:endParaRPr lang="en-US" altLang="zh-CN"/>
            </a:p>
          </p:txBody>
        </p:sp>
        <p:sp>
          <p:nvSpPr>
            <p:cNvPr id="129" name="Rectangle 101"/>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30" name="Rectangle 102"/>
            <p:cNvSpPr>
              <a:spLocks noChangeArrowheads="1"/>
            </p:cNvSpPr>
            <p:nvPr/>
          </p:nvSpPr>
          <p:spPr bwMode="auto">
            <a:xfrm>
              <a:off x="990" y="696"/>
              <a:ext cx="725" cy="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Abstract design</a:t>
              </a:r>
              <a:endParaRPr lang="en-US" altLang="zh-CN"/>
            </a:p>
          </p:txBody>
        </p:sp>
        <p:sp>
          <p:nvSpPr>
            <p:cNvPr id="131" name="Freeform 103"/>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95"/>
                <a:gd name="T131" fmla="*/ 578 w 578"/>
                <a:gd name="T132" fmla="*/ 95 h 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32" name="Rectangle 104"/>
            <p:cNvSpPr>
              <a:spLocks noChangeArrowheads="1"/>
            </p:cNvSpPr>
            <p:nvPr/>
          </p:nvSpPr>
          <p:spPr bwMode="auto">
            <a:xfrm>
              <a:off x="1009" y="941"/>
              <a:ext cx="472" cy="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Chapters 9, 12</a:t>
              </a:r>
              <a:endParaRPr lang="en-US" altLang="zh-CN"/>
            </a:p>
          </p:txBody>
        </p:sp>
        <p:sp>
          <p:nvSpPr>
            <p:cNvPr id="133" name="Line 105"/>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4" name="Freeform 106"/>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35" name="Rectangle 107" descr="Bouquet"/>
          <p:cNvSpPr>
            <a:spLocks noChangeArrowheads="1"/>
          </p:cNvSpPr>
          <p:nvPr/>
        </p:nvSpPr>
        <p:spPr bwMode="auto">
          <a:xfrm>
            <a:off x="3861240" y="6315398"/>
            <a:ext cx="42672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600">
                <a:solidFill>
                  <a:srgbClr val="663300"/>
                </a:solidFill>
              </a:rPr>
              <a:t>(Abstraction–implementation paradigm)</a:t>
            </a:r>
          </a:p>
        </p:txBody>
      </p:sp>
    </p:spTree>
    <p:extLst>
      <p:ext uri="{BB962C8B-B14F-4D97-AF65-F5344CB8AC3E}">
        <p14:creationId xmlns:p14="http://schemas.microsoft.com/office/powerpoint/2010/main" val="154319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smtClean="0"/>
              <a:t>Tools and Books are freely available for building complex systems</a:t>
            </a:r>
            <a:endParaRPr lang="en-US" sz="3600" dirty="0"/>
          </a:p>
        </p:txBody>
      </p:sp>
      <p:grpSp>
        <p:nvGrpSpPr>
          <p:cNvPr id="7" name="组合 63"/>
          <p:cNvGrpSpPr/>
          <p:nvPr/>
        </p:nvGrpSpPr>
        <p:grpSpPr>
          <a:xfrm>
            <a:off x="8311111" y="5876874"/>
            <a:ext cx="3533758" cy="606799"/>
            <a:chOff x="5983536" y="3711931"/>
            <a:chExt cx="5806632" cy="994674"/>
          </a:xfrm>
        </p:grpSpPr>
        <p:grpSp>
          <p:nvGrpSpPr>
            <p:cNvPr id="8" name="组合 64"/>
            <p:cNvGrpSpPr/>
            <p:nvPr/>
          </p:nvGrpSpPr>
          <p:grpSpPr>
            <a:xfrm>
              <a:off x="5983536" y="3711931"/>
              <a:ext cx="5806632" cy="935680"/>
              <a:chOff x="5983536" y="3711931"/>
              <a:chExt cx="5806632" cy="935680"/>
            </a:xfrm>
          </p:grpSpPr>
          <p:sp>
            <p:nvSpPr>
              <p:cNvPr id="10"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9"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258062" y="1501036"/>
            <a:ext cx="5397729" cy="4102274"/>
          </a:xfrm>
          <a:prstGeom prst="rect">
            <a:avLst/>
          </a:prstGeom>
        </p:spPr>
      </p:pic>
      <p:pic>
        <p:nvPicPr>
          <p:cNvPr id="6" name="Picture 5"/>
          <p:cNvPicPr>
            <a:picLocks noChangeAspect="1"/>
          </p:cNvPicPr>
          <p:nvPr/>
        </p:nvPicPr>
        <p:blipFill>
          <a:blip r:embed="rId3"/>
          <a:stretch>
            <a:fillRect/>
          </a:stretch>
        </p:blipFill>
        <p:spPr>
          <a:xfrm>
            <a:off x="5830246" y="1501036"/>
            <a:ext cx="5969556" cy="4102274"/>
          </a:xfrm>
          <a:prstGeom prst="rect">
            <a:avLst/>
          </a:prstGeom>
        </p:spPr>
      </p:pic>
      <p:sp>
        <p:nvSpPr>
          <p:cNvPr id="3" name="TextBox 2"/>
          <p:cNvSpPr txBox="1"/>
          <p:nvPr/>
        </p:nvSpPr>
        <p:spPr>
          <a:xfrm>
            <a:off x="1473200" y="6011815"/>
            <a:ext cx="6649577" cy="369332"/>
          </a:xfrm>
          <a:prstGeom prst="rect">
            <a:avLst/>
          </a:prstGeom>
          <a:noFill/>
        </p:spPr>
        <p:txBody>
          <a:bodyPr wrap="none" rtlCol="0">
            <a:spAutoFit/>
          </a:bodyPr>
          <a:lstStyle/>
          <a:p>
            <a:r>
              <a:rPr lang="en-US" dirty="0"/>
              <a:t>http://</a:t>
            </a:r>
            <a:r>
              <a:rPr lang="en-US" dirty="0" err="1"/>
              <a:t>chimera.labs.oreilly.com</a:t>
            </a:r>
            <a:r>
              <a:rPr lang="en-US" dirty="0"/>
              <a:t>/books/1234000000754/</a:t>
            </a:r>
            <a:r>
              <a:rPr lang="en-US" dirty="0" err="1"/>
              <a:t>index.html</a:t>
            </a:r>
            <a:endParaRPr lang="en-US" dirty="0"/>
          </a:p>
        </p:txBody>
      </p:sp>
    </p:spTree>
    <p:extLst>
      <p:ext uri="{BB962C8B-B14F-4D97-AF65-F5344CB8AC3E}">
        <p14:creationId xmlns:p14="http://schemas.microsoft.com/office/powerpoint/2010/main" val="1649297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127760" y="442209"/>
            <a:ext cx="5252720" cy="4739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2" name="组合 31"/>
          <p:cNvGrpSpPr/>
          <p:nvPr/>
        </p:nvGrpSpPr>
        <p:grpSpPr>
          <a:xfrm>
            <a:off x="10432691" y="5876874"/>
            <a:ext cx="1412177" cy="606799"/>
            <a:chOff x="5983536" y="3711931"/>
            <a:chExt cx="5806632" cy="994674"/>
          </a:xfrm>
        </p:grpSpPr>
        <p:grpSp>
          <p:nvGrpSpPr>
            <p:cNvPr id="33" name="组合 32"/>
            <p:cNvGrpSpPr/>
            <p:nvPr/>
          </p:nvGrpSpPr>
          <p:grpSpPr>
            <a:xfrm>
              <a:off x="5983536" y="3711931"/>
              <a:ext cx="5806632" cy="935680"/>
              <a:chOff x="5983536" y="3711931"/>
              <a:chExt cx="5806632" cy="935680"/>
            </a:xfrm>
          </p:grpSpPr>
          <p:sp>
            <p:nvSpPr>
              <p:cNvPr id="35" name="矩形 34"/>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矩形 35"/>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4" name="直接连接符 33"/>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a:xfrm>
            <a:off x="8984901" y="5868957"/>
            <a:ext cx="2743200" cy="365125"/>
          </a:xfrm>
        </p:spPr>
        <p:txBody>
          <a:bodyPr vert="horz" lIns="91440" tIns="45720" rIns="91440" bIns="45720" rtlCol="0" anchor="ctr"/>
          <a:lstStyle/>
          <a:p>
            <a:fld id="{34F1E86F-CBF7-4DF7-824A-AB405C555AAE}" type="slidenum">
              <a:rPr lang="zh-CN" altLang="en-US" sz="3200">
                <a:solidFill>
                  <a:schemeClr val="bg1"/>
                </a:solidFill>
              </a:rPr>
              <a:pPr/>
              <a:t>8</a:t>
            </a:fld>
            <a:endParaRPr lang="zh-CN" altLang="en-US" sz="3200" dirty="0">
              <a:solidFill>
                <a:schemeClr val="bg1"/>
              </a:solidFill>
            </a:endParaRPr>
          </a:p>
        </p:txBody>
      </p:sp>
      <p:sp>
        <p:nvSpPr>
          <p:cNvPr id="18"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文本框 19"/>
          <p:cNvSpPr txBox="1"/>
          <p:nvPr/>
        </p:nvSpPr>
        <p:spPr>
          <a:xfrm>
            <a:off x="1056639" y="457504"/>
            <a:ext cx="5394961" cy="535531"/>
          </a:xfrm>
          <a:prstGeom prst="rect">
            <a:avLst/>
          </a:prstGeom>
          <a:noFill/>
        </p:spPr>
        <p:txBody>
          <a:bodyPr wrap="square" rtlCol="0">
            <a:spAutoFit/>
          </a:bodyPr>
          <a:lstStyle/>
          <a:p>
            <a:pPr>
              <a:lnSpc>
                <a:spcPct val="90000"/>
              </a:lnSpc>
            </a:pPr>
            <a:r>
              <a:rPr lang="zh-CN" altLang="en-US" sz="3200" dirty="0">
                <a:latin typeface="黑体" panose="02010609060101010101" pitchFamily="49" charset="-122"/>
                <a:ea typeface="黑体" panose="02010609060101010101" pitchFamily="49" charset="-122"/>
              </a:rPr>
              <a:t>模块化项目 </a:t>
            </a:r>
            <a:r>
              <a:rPr lang="en-US" altLang="zh-CN" sz="3200" dirty="0">
                <a:latin typeface="黑体" panose="02010609060101010101" pitchFamily="49" charset="-122"/>
                <a:ea typeface="黑体" panose="02010609060101010101" pitchFamily="49" charset="-122"/>
              </a:rPr>
              <a:t>+ </a:t>
            </a:r>
            <a:r>
              <a:rPr lang="zh-CN" altLang="en-US" sz="3200" dirty="0">
                <a:latin typeface="黑体" panose="02010609060101010101" pitchFamily="49" charset="-122"/>
                <a:ea typeface="黑体" panose="02010609060101010101" pitchFamily="49" charset="-122"/>
              </a:rPr>
              <a:t>自动检验工具</a:t>
            </a:r>
          </a:p>
        </p:txBody>
      </p:sp>
      <p:sp>
        <p:nvSpPr>
          <p:cNvPr id="4" name="AutoShape 2" descr="http://shimonschocken.com/wp-content/uploads/2011/09/Shimon25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90550" y="1040605"/>
            <a:ext cx="5092700" cy="368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3"/>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102644" y="4458546"/>
            <a:ext cx="2747963" cy="1989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628579" y="3182142"/>
            <a:ext cx="4578350" cy="3313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568776" y="1003681"/>
            <a:ext cx="4984750" cy="3608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3688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8" name="Rectangle 4"/>
          <p:cNvSpPr>
            <a:spLocks noGrp="1" noChangeArrowheads="1"/>
          </p:cNvSpPr>
          <p:nvPr>
            <p:ph type="body" idx="1"/>
          </p:nvPr>
        </p:nvSpPr>
        <p:spPr>
          <a:xfrm>
            <a:off x="1016000" y="1050350"/>
            <a:ext cx="7296150" cy="5472112"/>
          </a:xfrm>
          <a:noFill/>
        </p:spPr>
        <p:txBody>
          <a:bodyPr>
            <a:normAutofit fontScale="70000" lnSpcReduction="20000"/>
          </a:bodyPr>
          <a:lstStyle/>
          <a:p>
            <a:pPr>
              <a:lnSpc>
                <a:spcPct val="90000"/>
              </a:lnSpc>
              <a:spcBef>
                <a:spcPct val="70000"/>
              </a:spcBef>
              <a:spcAft>
                <a:spcPct val="70000"/>
              </a:spcAft>
              <a:buSzPct val="85000"/>
              <a:buFont typeface="Wingdings" panose="05000000000000000000" pitchFamily="2" charset="2"/>
              <a:buNone/>
            </a:pPr>
            <a:r>
              <a:rPr lang="en-US" altLang="zh-CN" u="sng" dirty="0" smtClean="0">
                <a:latin typeface="Comic Sans MS" panose="030F0702030302020204" pitchFamily="66" charset="0"/>
                <a:cs typeface="Courier New" panose="02070309020205020404" pitchFamily="49" charset="0"/>
              </a:rPr>
              <a:t>Given:</a:t>
            </a:r>
            <a:r>
              <a:rPr lang="en-US" altLang="zh-CN" b="1" dirty="0" smtClean="0">
                <a:latin typeface="Courier New" panose="02070309020205020404" pitchFamily="49" charset="0"/>
                <a:cs typeface="Courier New" panose="02070309020205020404" pitchFamily="49" charset="0"/>
              </a:rPr>
              <a:t> </a:t>
            </a:r>
            <a:r>
              <a:rPr lang="en-US" altLang="zh-CN" b="1" dirty="0" err="1" smtClean="0">
                <a:latin typeface="Courier New" panose="02070309020205020404" pitchFamily="49" charset="0"/>
                <a:cs typeface="Courier New" panose="02070309020205020404" pitchFamily="49" charset="0"/>
              </a:rPr>
              <a:t>Nand</a:t>
            </a:r>
            <a:r>
              <a:rPr lang="en-US" altLang="zh-CN" b="1" dirty="0" smtClean="0">
                <a:latin typeface="Courier New" panose="02070309020205020404" pitchFamily="49" charset="0"/>
                <a:cs typeface="Courier New" panose="02070309020205020404" pitchFamily="49" charset="0"/>
              </a:rPr>
              <a:t>(</a:t>
            </a:r>
            <a:r>
              <a:rPr lang="en-US" altLang="zh-CN" b="1" dirty="0" err="1" smtClean="0">
                <a:latin typeface="Courier New" panose="02070309020205020404" pitchFamily="49" charset="0"/>
                <a:cs typeface="Courier New" panose="02070309020205020404" pitchFamily="49" charset="0"/>
              </a:rPr>
              <a:t>a,b</a:t>
            </a:r>
            <a:r>
              <a:rPr lang="en-US" altLang="zh-CN" b="1" dirty="0" smtClean="0">
                <a:latin typeface="Courier New" panose="02070309020205020404" pitchFamily="49" charset="0"/>
                <a:cs typeface="Courier New" panose="02070309020205020404" pitchFamily="49" charset="0"/>
              </a:rPr>
              <a:t>), false</a:t>
            </a:r>
          </a:p>
          <a:p>
            <a:pPr>
              <a:lnSpc>
                <a:spcPct val="90000"/>
              </a:lnSpc>
              <a:spcBef>
                <a:spcPct val="70000"/>
              </a:spcBef>
              <a:spcAft>
                <a:spcPct val="70000"/>
              </a:spcAft>
              <a:buSzPct val="85000"/>
              <a:buFont typeface="Wingdings" panose="05000000000000000000" pitchFamily="2" charset="2"/>
              <a:buNone/>
            </a:pPr>
            <a:r>
              <a:rPr lang="en-US" altLang="zh-CN" u="sng" dirty="0" smtClean="0">
                <a:latin typeface="Comic Sans MS" panose="030F0702030302020204" pitchFamily="66" charset="0"/>
                <a:cs typeface="Courier New" panose="02070309020205020404" pitchFamily="49" charset="0"/>
              </a:rPr>
              <a:t>We can build:</a:t>
            </a:r>
            <a:r>
              <a:rPr lang="en-US" altLang="zh-CN" b="1" dirty="0" smtClean="0">
                <a:latin typeface="Courier New" panose="02070309020205020404" pitchFamily="49" charset="0"/>
                <a:cs typeface="Courier New" panose="02070309020205020404" pitchFamily="49" charset="0"/>
              </a:rPr>
              <a:t> </a:t>
            </a:r>
          </a:p>
          <a:p>
            <a:pPr>
              <a:lnSpc>
                <a:spcPct val="90000"/>
              </a:lnSpc>
              <a:spcBef>
                <a:spcPct val="70000"/>
              </a:spcBef>
              <a:spcAft>
                <a:spcPct val="70000"/>
              </a:spcAft>
              <a:buSzPct val="85000"/>
            </a:pPr>
            <a:r>
              <a:rPr lang="en-US" altLang="zh-CN" b="1" dirty="0" smtClean="0">
                <a:latin typeface="Courier New" panose="02070309020205020404" pitchFamily="49" charset="0"/>
                <a:cs typeface="Courier New" panose="02070309020205020404" pitchFamily="49" charset="0"/>
              </a:rPr>
              <a:t>Not(a) = </a:t>
            </a:r>
            <a:r>
              <a:rPr lang="en-US" altLang="zh-CN" b="1" dirty="0" err="1" smtClean="0">
                <a:latin typeface="Courier New" panose="02070309020205020404" pitchFamily="49" charset="0"/>
                <a:cs typeface="Courier New" panose="02070309020205020404" pitchFamily="49" charset="0"/>
              </a:rPr>
              <a:t>Nand</a:t>
            </a:r>
            <a:r>
              <a:rPr lang="en-US" altLang="zh-CN" b="1" dirty="0" smtClean="0">
                <a:latin typeface="Courier New" panose="02070309020205020404" pitchFamily="49" charset="0"/>
                <a:cs typeface="Courier New" panose="02070309020205020404" pitchFamily="49" charset="0"/>
              </a:rPr>
              <a:t>(</a:t>
            </a:r>
            <a:r>
              <a:rPr lang="en-US" altLang="zh-CN" b="1" dirty="0" err="1" smtClean="0">
                <a:latin typeface="Courier New" panose="02070309020205020404" pitchFamily="49" charset="0"/>
                <a:cs typeface="Courier New" panose="02070309020205020404" pitchFamily="49" charset="0"/>
              </a:rPr>
              <a:t>a,a</a:t>
            </a:r>
            <a:r>
              <a:rPr lang="en-US" altLang="zh-CN" b="1" dirty="0" smtClean="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smtClean="0">
                <a:latin typeface="Courier New" panose="02070309020205020404" pitchFamily="49" charset="0"/>
                <a:cs typeface="Courier New" panose="02070309020205020404" pitchFamily="49" charset="0"/>
              </a:rPr>
              <a:t>true = Not(false)</a:t>
            </a:r>
          </a:p>
          <a:p>
            <a:pPr>
              <a:lnSpc>
                <a:spcPct val="90000"/>
              </a:lnSpc>
              <a:spcBef>
                <a:spcPct val="70000"/>
              </a:spcBef>
              <a:spcAft>
                <a:spcPct val="70000"/>
              </a:spcAft>
              <a:buSzPct val="85000"/>
            </a:pPr>
            <a:r>
              <a:rPr lang="en-US" altLang="zh-CN" b="1" dirty="0" smtClean="0">
                <a:latin typeface="Courier New" panose="02070309020205020404" pitchFamily="49" charset="0"/>
                <a:cs typeface="Courier New" panose="02070309020205020404" pitchFamily="49" charset="0"/>
              </a:rPr>
              <a:t>And(</a:t>
            </a:r>
            <a:r>
              <a:rPr lang="en-US" altLang="zh-CN" b="1" dirty="0" err="1" smtClean="0">
                <a:latin typeface="Courier New" panose="02070309020205020404" pitchFamily="49" charset="0"/>
                <a:cs typeface="Courier New" panose="02070309020205020404" pitchFamily="49" charset="0"/>
              </a:rPr>
              <a:t>a,b</a:t>
            </a:r>
            <a:r>
              <a:rPr lang="en-US" altLang="zh-CN" b="1" dirty="0" smtClean="0">
                <a:latin typeface="Courier New" panose="02070309020205020404" pitchFamily="49" charset="0"/>
                <a:cs typeface="Courier New" panose="02070309020205020404" pitchFamily="49" charset="0"/>
              </a:rPr>
              <a:t>) = Not(</a:t>
            </a:r>
            <a:r>
              <a:rPr lang="en-US" altLang="zh-CN" b="1" dirty="0" err="1" smtClean="0">
                <a:latin typeface="Courier New" panose="02070309020205020404" pitchFamily="49" charset="0"/>
                <a:cs typeface="Courier New" panose="02070309020205020404" pitchFamily="49" charset="0"/>
              </a:rPr>
              <a:t>Nand</a:t>
            </a:r>
            <a:r>
              <a:rPr lang="en-US" altLang="zh-CN" b="1" dirty="0" smtClean="0">
                <a:latin typeface="Courier New" panose="02070309020205020404" pitchFamily="49" charset="0"/>
                <a:cs typeface="Courier New" panose="02070309020205020404" pitchFamily="49" charset="0"/>
              </a:rPr>
              <a:t>(</a:t>
            </a:r>
            <a:r>
              <a:rPr lang="en-US" altLang="zh-CN" b="1" dirty="0" err="1" smtClean="0">
                <a:latin typeface="Courier New" panose="02070309020205020404" pitchFamily="49" charset="0"/>
                <a:cs typeface="Courier New" panose="02070309020205020404" pitchFamily="49" charset="0"/>
              </a:rPr>
              <a:t>a,b</a:t>
            </a:r>
            <a:r>
              <a:rPr lang="en-US" altLang="zh-CN" b="1" dirty="0" smtClean="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smtClean="0">
                <a:latin typeface="Courier New" panose="02070309020205020404" pitchFamily="49" charset="0"/>
                <a:cs typeface="Courier New" panose="02070309020205020404" pitchFamily="49" charset="0"/>
              </a:rPr>
              <a:t>Or(</a:t>
            </a:r>
            <a:r>
              <a:rPr lang="en-US" altLang="zh-CN" b="1" dirty="0" err="1" smtClean="0">
                <a:latin typeface="Courier New" panose="02070309020205020404" pitchFamily="49" charset="0"/>
                <a:cs typeface="Courier New" panose="02070309020205020404" pitchFamily="49" charset="0"/>
              </a:rPr>
              <a:t>a,b</a:t>
            </a:r>
            <a:r>
              <a:rPr lang="en-US" altLang="zh-CN" b="1" dirty="0" smtClean="0">
                <a:latin typeface="Courier New" panose="02070309020205020404" pitchFamily="49" charset="0"/>
                <a:cs typeface="Courier New" panose="02070309020205020404" pitchFamily="49" charset="0"/>
              </a:rPr>
              <a:t>) = Not(And(Not(a),Not(b)))</a:t>
            </a:r>
          </a:p>
          <a:p>
            <a:pPr>
              <a:lnSpc>
                <a:spcPct val="90000"/>
              </a:lnSpc>
              <a:spcBef>
                <a:spcPct val="70000"/>
              </a:spcBef>
              <a:spcAft>
                <a:spcPct val="70000"/>
              </a:spcAft>
              <a:buSzPct val="85000"/>
            </a:pPr>
            <a:r>
              <a:rPr lang="en-US" altLang="zh-CN" b="1" dirty="0" err="1" smtClean="0">
                <a:latin typeface="Courier New" panose="02070309020205020404" pitchFamily="49" charset="0"/>
                <a:cs typeface="Courier New" panose="02070309020205020404" pitchFamily="49" charset="0"/>
              </a:rPr>
              <a:t>Xor</a:t>
            </a:r>
            <a:r>
              <a:rPr lang="en-US" altLang="zh-CN" b="1" dirty="0" smtClean="0">
                <a:latin typeface="Courier New" panose="02070309020205020404" pitchFamily="49" charset="0"/>
                <a:cs typeface="Courier New" panose="02070309020205020404" pitchFamily="49" charset="0"/>
              </a:rPr>
              <a:t>(</a:t>
            </a:r>
            <a:r>
              <a:rPr lang="en-US" altLang="zh-CN" b="1" dirty="0" err="1" smtClean="0">
                <a:latin typeface="Courier New" panose="02070309020205020404" pitchFamily="49" charset="0"/>
                <a:cs typeface="Courier New" panose="02070309020205020404" pitchFamily="49" charset="0"/>
              </a:rPr>
              <a:t>a,b</a:t>
            </a:r>
            <a:r>
              <a:rPr lang="en-US" altLang="zh-CN" b="1" dirty="0" smtClean="0">
                <a:latin typeface="Courier New" panose="02070309020205020404" pitchFamily="49" charset="0"/>
                <a:cs typeface="Courier New" panose="02070309020205020404" pitchFamily="49" charset="0"/>
              </a:rPr>
              <a:t>) = Or(And(</a:t>
            </a:r>
            <a:r>
              <a:rPr lang="en-US" altLang="zh-CN" b="1" dirty="0" err="1" smtClean="0">
                <a:latin typeface="Courier New" panose="02070309020205020404" pitchFamily="49" charset="0"/>
                <a:cs typeface="Courier New" panose="02070309020205020404" pitchFamily="49" charset="0"/>
              </a:rPr>
              <a:t>a,Not</a:t>
            </a:r>
            <a:r>
              <a:rPr lang="en-US" altLang="zh-CN" b="1" dirty="0" smtClean="0">
                <a:latin typeface="Courier New" panose="02070309020205020404" pitchFamily="49" charset="0"/>
                <a:cs typeface="Courier New" panose="02070309020205020404" pitchFamily="49" charset="0"/>
              </a:rPr>
              <a:t>(b)),And(Not(a),b)))</a:t>
            </a:r>
          </a:p>
          <a:p>
            <a:pPr>
              <a:lnSpc>
                <a:spcPct val="90000"/>
              </a:lnSpc>
              <a:spcBef>
                <a:spcPct val="70000"/>
              </a:spcBef>
              <a:spcAft>
                <a:spcPct val="70000"/>
              </a:spcAft>
              <a:buSzPct val="85000"/>
            </a:pPr>
            <a:r>
              <a:rPr lang="en-US" altLang="zh-CN" dirty="0" smtClean="0">
                <a:latin typeface="Comic Sans MS" panose="030F0702030302020204" pitchFamily="66" charset="0"/>
                <a:cs typeface="Courier New" panose="02070309020205020404" pitchFamily="49" charset="0"/>
              </a:rPr>
              <a:t>Etc. </a:t>
            </a:r>
          </a:p>
        </p:txBody>
      </p:sp>
      <p:grpSp>
        <p:nvGrpSpPr>
          <p:cNvPr id="2" name="Group 5"/>
          <p:cNvGrpSpPr>
            <a:grpSpLocks/>
          </p:cNvGrpSpPr>
          <p:nvPr/>
        </p:nvGrpSpPr>
        <p:grpSpPr bwMode="auto">
          <a:xfrm>
            <a:off x="7659223" y="660299"/>
            <a:ext cx="2895600" cy="3733800"/>
            <a:chOff x="3696" y="96"/>
            <a:chExt cx="1824" cy="2352"/>
          </a:xfrm>
        </p:grpSpPr>
        <p:pic>
          <p:nvPicPr>
            <p:cNvPr id="87044" name="Picture 6" descr="Bool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3" y="96"/>
              <a:ext cx="1500" cy="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7045" name="Rectangle 7"/>
            <p:cNvSpPr>
              <a:spLocks noChangeArrowheads="1"/>
            </p:cNvSpPr>
            <p:nvPr/>
          </p:nvSpPr>
          <p:spPr bwMode="auto">
            <a:xfrm>
              <a:off x="3696" y="1968"/>
              <a:ext cx="182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George Boole, 1815-1864</a:t>
              </a:r>
            </a:p>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a:t>
              </a:r>
              <a:r>
                <a:rPr lang="en-US" altLang="en-US" sz="1800">
                  <a:solidFill>
                    <a:srgbClr val="003399"/>
                  </a:solidFill>
                  <a:latin typeface="Comic Sans MS" panose="030F0702030302020204" pitchFamily="66" charset="0"/>
                </a:rPr>
                <a:t>“</a:t>
              </a:r>
              <a:r>
                <a:rPr lang="en-US" altLang="ja-JP" sz="1800" i="1">
                  <a:solidFill>
                    <a:srgbClr val="003399"/>
                  </a:solidFill>
                  <a:latin typeface="Comic Sans MS" panose="030F0702030302020204" pitchFamily="66" charset="0"/>
                </a:rPr>
                <a:t>A Calculus of Logic</a:t>
              </a:r>
              <a:r>
                <a:rPr lang="en-US" altLang="en-US" sz="1800">
                  <a:solidFill>
                    <a:srgbClr val="003399"/>
                  </a:solidFill>
                  <a:latin typeface="Comic Sans MS" panose="030F0702030302020204" pitchFamily="66" charset="0"/>
                </a:rPr>
                <a:t>”</a:t>
              </a:r>
              <a:r>
                <a:rPr lang="en-US" altLang="ja-JP" sz="1800">
                  <a:solidFill>
                    <a:srgbClr val="003399"/>
                  </a:solidFill>
                  <a:latin typeface="Comic Sans MS" panose="030F0702030302020204" pitchFamily="66" charset="0"/>
                </a:rPr>
                <a:t>)</a:t>
              </a:r>
            </a:p>
            <a:p>
              <a:pPr algn="ctr">
                <a:lnSpc>
                  <a:spcPct val="90000"/>
                </a:lnSpc>
                <a:spcBef>
                  <a:spcPct val="60000"/>
                </a:spcBef>
                <a:buClr>
                  <a:srgbClr val="006600"/>
                </a:buClr>
                <a:buSzPct val="100000"/>
                <a:buFont typeface="Wingdings" panose="05000000000000000000" pitchFamily="2" charset="2"/>
                <a:buChar char="n"/>
              </a:pPr>
              <a:endParaRPr lang="en-US" altLang="zh-CN" sz="1800">
                <a:solidFill>
                  <a:srgbClr val="003399"/>
                </a:solidFill>
                <a:latin typeface="Comic Sans MS" panose="030F0702030302020204" pitchFamily="66" charset="0"/>
              </a:endParaRPr>
            </a:p>
          </p:txBody>
        </p:sp>
      </p:grpSp>
      <p:grpSp>
        <p:nvGrpSpPr>
          <p:cNvPr id="7" name="组合 6"/>
          <p:cNvGrpSpPr/>
          <p:nvPr/>
        </p:nvGrpSpPr>
        <p:grpSpPr>
          <a:xfrm>
            <a:off x="9824719" y="5876874"/>
            <a:ext cx="2020149" cy="606799"/>
            <a:chOff x="5983536" y="3711931"/>
            <a:chExt cx="5806632" cy="994674"/>
          </a:xfrm>
        </p:grpSpPr>
        <p:grpSp>
          <p:nvGrpSpPr>
            <p:cNvPr id="8" name="组合 7"/>
            <p:cNvGrpSpPr/>
            <p:nvPr/>
          </p:nvGrpSpPr>
          <p:grpSpPr>
            <a:xfrm>
              <a:off x="5983536" y="3711931"/>
              <a:ext cx="5806632" cy="935680"/>
              <a:chOff x="5983536" y="3711931"/>
              <a:chExt cx="5806632" cy="935680"/>
            </a:xfrm>
          </p:grpSpPr>
          <p:sp>
            <p:nvSpPr>
              <p:cNvPr id="10" name="矩形 9"/>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9" name="直接连接符 8"/>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0441698" y="5008992"/>
            <a:ext cx="1421109" cy="864803"/>
            <a:chOff x="1734326" y="1736534"/>
            <a:chExt cx="3184961" cy="1938180"/>
          </a:xfrm>
        </p:grpSpPr>
        <p:pic>
          <p:nvPicPr>
            <p:cNvPr id="13" name="图片 12"/>
            <p:cNvPicPr>
              <a:picLocks noChangeAspect="1"/>
            </p:cNvPicPr>
            <p:nvPr/>
          </p:nvPicPr>
          <p:blipFill>
            <a:blip r:embed="rId4" cstate="print">
              <a:duotone>
                <a:schemeClr val="accent4">
                  <a:shade val="45000"/>
                  <a:satMod val="135000"/>
                </a:schemeClr>
                <a:prstClr val="white"/>
              </a:duotone>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14" name="矩形 13"/>
            <p:cNvSpPr/>
            <p:nvPr/>
          </p:nvSpPr>
          <p:spPr>
            <a:xfrm>
              <a:off x="2106286" y="3053909"/>
              <a:ext cx="2813001" cy="620805"/>
            </a:xfrm>
            <a:prstGeom prst="rect">
              <a:avLst/>
            </a:prstGeom>
          </p:spPr>
          <p:txBody>
            <a:bodyPr wrap="square">
              <a:spAutoFit/>
            </a:bodyPr>
            <a:lstStyle/>
            <a:p>
              <a:pPr algn="dist"/>
              <a:r>
                <a:rPr lang="zh-TW" altLang="en-US" sz="1200" b="1" spc="-100" dirty="0" smtClean="0">
                  <a:solidFill>
                    <a:srgbClr val="B08600"/>
                  </a:solidFill>
                  <a:latin typeface="黑体" panose="02010609060101010101" pitchFamily="49" charset="-122"/>
                  <a:ea typeface="黑体" panose="02010609060101010101" pitchFamily="49" charset="-122"/>
                </a:rPr>
                <a:t>極限學習過程</a:t>
              </a:r>
              <a:endParaRPr lang="zh-CN" altLang="en-US" sz="1200" b="1" spc="-100" dirty="0">
                <a:solidFill>
                  <a:srgbClr val="B08600"/>
                </a:solidFill>
                <a:latin typeface="黑体" panose="02010609060101010101" pitchFamily="49" charset="-122"/>
                <a:ea typeface="黑体" panose="02010609060101010101" pitchFamily="49" charset="-122"/>
              </a:endParaRPr>
            </a:p>
          </p:txBody>
        </p:sp>
      </p:grpSp>
      <p:sp>
        <p:nvSpPr>
          <p:cNvPr id="15"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 name="文本框 15"/>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Boolean algebra</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06087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8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82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582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582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582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5828">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05828">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05828">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build="p"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2063</Words>
  <Application>Microsoft Macintosh PowerPoint</Application>
  <PresentationFormat>Widescreen</PresentationFormat>
  <Paragraphs>414</Paragraphs>
  <Slides>39</Slides>
  <Notes>34</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5</vt:i4>
      </vt:variant>
      <vt:variant>
        <vt:lpstr>Slide Titles</vt:lpstr>
      </vt:variant>
      <vt:variant>
        <vt:i4>39</vt:i4>
      </vt:variant>
    </vt:vector>
  </HeadingPairs>
  <TitlesOfParts>
    <vt:vector size="63" baseType="lpstr">
      <vt:lpstr>Arial Black</vt:lpstr>
      <vt:lpstr>Arial Unicode MS</vt:lpstr>
      <vt:lpstr>Calibri</vt:lpstr>
      <vt:lpstr>Calibri Light</vt:lpstr>
      <vt:lpstr>Comic Sans MS</vt:lpstr>
      <vt:lpstr>Courier New</vt:lpstr>
      <vt:lpstr>DengXian</vt:lpstr>
      <vt:lpstr>DengXian Light</vt:lpstr>
      <vt:lpstr>MS PGothic</vt:lpstr>
      <vt:lpstr>ＭＳ Ｐゴシック</vt:lpstr>
      <vt:lpstr>Times New Roman</vt:lpstr>
      <vt:lpstr>Wingdings</vt:lpstr>
      <vt:lpstr>Wingdings 2</vt:lpstr>
      <vt:lpstr>Yu Gothic UI Light</vt:lpstr>
      <vt:lpstr>华文细黑</vt:lpstr>
      <vt:lpstr>微软雅黑</vt:lpstr>
      <vt:lpstr>黑体</vt:lpstr>
      <vt:lpstr>Arial</vt:lpstr>
      <vt:lpstr>Office Theme</vt:lpstr>
      <vt:lpstr>Visio.Drawing.6</vt:lpstr>
      <vt:lpstr>VISIO</vt:lpstr>
      <vt:lpstr>Clip</vt:lpstr>
      <vt:lpstr>Equation.3</vt:lpstr>
      <vt:lpstr>Equation</vt:lpstr>
      <vt:lpstr>PowerPoint Presentation</vt:lpstr>
      <vt:lpstr>PowerPoint Presentation</vt:lpstr>
      <vt:lpstr>PowerPoint Presentation</vt:lpstr>
      <vt:lpstr>PowerPoint Presentation</vt:lpstr>
      <vt:lpstr>PowerPoint Presentation</vt:lpstr>
      <vt:lpstr>PowerPoint Presentation</vt:lpstr>
      <vt:lpstr>Tools and Books are freely available for building complex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Counting systems</vt:lpstr>
      <vt:lpstr>Rationale</vt:lpstr>
      <vt:lpstr>PowerPoint Presentation</vt:lpstr>
      <vt:lpstr>Representing negative numbers (4-bit system)</vt:lpstr>
      <vt:lpstr>Building an Adder chip</vt:lpstr>
      <vt:lpstr>Half adder (designed to add 2 bits)</vt:lpstr>
      <vt:lpstr>Full adder (designed to add 3 bits)</vt:lpstr>
      <vt:lpstr>n-bit Adder (designed to add two 16-bit numbers)</vt:lpstr>
      <vt:lpstr>The ALU (of the Hack platform)</vt:lpstr>
      <vt:lpstr>ALU logic (Hack platform)</vt:lpstr>
      <vt:lpstr>PowerPoint Presentation</vt:lpstr>
      <vt:lpstr>Perspective</vt:lpstr>
      <vt:lpstr>PowerPoint Presentation</vt:lpstr>
      <vt:lpstr>Historical end-note: Leibnitz (1646-1716)</vt:lpstr>
      <vt:lpstr>Gödel Numbering</vt:lpstr>
      <vt:lpstr>Cellular Automata</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23</cp:revision>
  <dcterms:created xsi:type="dcterms:W3CDTF">2017-03-02T01:04:53Z</dcterms:created>
  <dcterms:modified xsi:type="dcterms:W3CDTF">2017-03-02T01:43:55Z</dcterms:modified>
</cp:coreProperties>
</file>